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64"/>
  </p:notesMasterIdLst>
  <p:sldIdLst>
    <p:sldId id="256" r:id="rId2"/>
    <p:sldId id="259" r:id="rId3"/>
    <p:sldId id="276" r:id="rId4"/>
    <p:sldId id="557" r:id="rId5"/>
    <p:sldId id="558" r:id="rId6"/>
    <p:sldId id="556" r:id="rId7"/>
    <p:sldId id="559" r:id="rId8"/>
    <p:sldId id="560" r:id="rId9"/>
    <p:sldId id="561" r:id="rId10"/>
    <p:sldId id="551" r:id="rId11"/>
    <p:sldId id="598" r:id="rId12"/>
    <p:sldId id="599" r:id="rId13"/>
    <p:sldId id="600" r:id="rId14"/>
    <p:sldId id="605" r:id="rId15"/>
    <p:sldId id="601" r:id="rId16"/>
    <p:sldId id="602" r:id="rId17"/>
    <p:sldId id="603" r:id="rId18"/>
    <p:sldId id="604" r:id="rId19"/>
    <p:sldId id="606" r:id="rId20"/>
    <p:sldId id="608" r:id="rId21"/>
    <p:sldId id="607" r:id="rId22"/>
    <p:sldId id="552" r:id="rId23"/>
    <p:sldId id="562" r:id="rId24"/>
    <p:sldId id="563" r:id="rId25"/>
    <p:sldId id="564" r:id="rId26"/>
    <p:sldId id="565" r:id="rId27"/>
    <p:sldId id="566" r:id="rId28"/>
    <p:sldId id="577" r:id="rId29"/>
    <p:sldId id="567" r:id="rId30"/>
    <p:sldId id="572" r:id="rId31"/>
    <p:sldId id="568" r:id="rId32"/>
    <p:sldId id="576" r:id="rId33"/>
    <p:sldId id="573" r:id="rId34"/>
    <p:sldId id="571" r:id="rId35"/>
    <p:sldId id="570" r:id="rId36"/>
    <p:sldId id="317" r:id="rId37"/>
    <p:sldId id="318" r:id="rId38"/>
    <p:sldId id="554" r:id="rId39"/>
    <p:sldId id="609" r:id="rId40"/>
    <p:sldId id="610" r:id="rId41"/>
    <p:sldId id="613" r:id="rId42"/>
    <p:sldId id="611" r:id="rId43"/>
    <p:sldId id="612" r:id="rId44"/>
    <p:sldId id="555" r:id="rId45"/>
    <p:sldId id="578" r:id="rId46"/>
    <p:sldId id="579" r:id="rId47"/>
    <p:sldId id="581" r:id="rId48"/>
    <p:sldId id="583" r:id="rId49"/>
    <p:sldId id="586" r:id="rId50"/>
    <p:sldId id="580" r:id="rId51"/>
    <p:sldId id="588" r:id="rId52"/>
    <p:sldId id="582" r:id="rId53"/>
    <p:sldId id="590" r:id="rId54"/>
    <p:sldId id="589" r:id="rId55"/>
    <p:sldId id="591" r:id="rId56"/>
    <p:sldId id="592" r:id="rId57"/>
    <p:sldId id="585" r:id="rId58"/>
    <p:sldId id="593" r:id="rId59"/>
    <p:sldId id="595" r:id="rId60"/>
    <p:sldId id="597" r:id="rId61"/>
    <p:sldId id="596" r:id="rId62"/>
    <p:sldId id="520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Play" pitchFamily="2" charset="0"/>
      <p:regular r:id="rId73"/>
      <p:bold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D8EFFF"/>
    <a:srgbClr val="D8D8D8"/>
    <a:srgbClr val="1A2120"/>
    <a:srgbClr val="1D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6D392-DA3D-D94F-A4E8-197473B91AEA}" v="731" dt="2024-05-07T06:49:53.082"/>
  </p1510:revLst>
</p1510:revInfo>
</file>

<file path=ppt/tableStyles.xml><?xml version="1.0" encoding="utf-8"?>
<a:tblStyleLst xmlns:a="http://schemas.openxmlformats.org/drawingml/2006/main" def="{5069669D-4BB4-4E00-B360-16363657C172}">
  <a:tblStyle styleId="{5069669D-4BB4-4E00-B360-16363657C172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722255-23CB-4B83-81A8-3CFC10BA85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/>
    <p:restoredTop sz="94703"/>
  </p:normalViewPr>
  <p:slideViewPr>
    <p:cSldViewPr snapToGrid="0">
      <p:cViewPr>
        <p:scale>
          <a:sx n="106" d="100"/>
          <a:sy n="106" d="100"/>
        </p:scale>
        <p:origin x="88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435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29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996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477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70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61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38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923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2190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35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21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08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87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13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226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412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904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544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0871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29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148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62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49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016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31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3210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30a882cc52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g230a882cc52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30a882cc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522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30a882cc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60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393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30a882cc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987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30a882cc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41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30a882cc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322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30a882cc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152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344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450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127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120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15215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88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748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7380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216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8239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92637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027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614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9390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870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35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3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2699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796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804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6c8b97e2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6c8b97e20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116c8b97e20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46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65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34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22ae1492df_0_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784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2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578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503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90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99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703" r:id="rId27"/>
    <p:sldLayoutId id="2147483704" r:id="rId28"/>
    <p:sldLayoutId id="2147483705" r:id="rId29"/>
    <p:sldLayoutId id="2147483706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developer.android.com/ndk/guides" TargetMode="Externa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eveloper.android.com/develop/ui/views/layout/webapps/webview" TargetMode="Externa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www.youtube.com/watch?v=vd5NqS01rl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habr.com/ru/articles/795265/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native-memory-manager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kira/Kotlin-Multiplatform-Librarie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github.com/Kotlin/kdoctor" TargetMode="Externa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kmp.jetbrains.com/" TargetMode="External"/><Relationship Id="rId5" Type="http://schemas.openxmlformats.org/officeDocument/2006/relationships/hyperlink" Target="https://terrakok.github.io/Compose-Multiplatform-Wizard" TargetMode="Externa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ckerControl/auto-app-cons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body" idx="1"/>
          </p:nvPr>
        </p:nvSpPr>
        <p:spPr>
          <a:xfrm>
            <a:off x="658813" y="3546050"/>
            <a:ext cx="10223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Павел Галанин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ru-RU" sz="5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Весна 2024</a:t>
            </a:r>
            <a:endParaRPr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622300" y="2305915"/>
            <a:ext cx="10220325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en-US" dirty="0"/>
              <a:t>Missing Parts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10406554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</a:pPr>
            <a:r>
              <a:rPr lang="ru-RU" dirty="0">
                <a:solidFill>
                  <a:schemeClr val="bg1"/>
                </a:solidFill>
              </a:rPr>
              <a:t>Работа с памятью в </a:t>
            </a:r>
            <a:r>
              <a:rPr lang="en-GB" dirty="0">
                <a:solidFill>
                  <a:schemeClr val="bg1"/>
                </a:solidFill>
              </a:rPr>
              <a:t>Android.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Утечки памяти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758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Память </a:t>
            </a:r>
            <a:r>
              <a:rPr lang="en-US" dirty="0"/>
              <a:t>Java-</a:t>
            </a:r>
            <a:r>
              <a:rPr lang="ru-RU" dirty="0"/>
              <a:t>процесса</a:t>
            </a:r>
            <a:endParaRPr dirty="0"/>
          </a:p>
        </p:txBody>
      </p:sp>
      <p:pic>
        <p:nvPicPr>
          <p:cNvPr id="41986" name="Picture 2" descr="Структура памяти">
            <a:extLst>
              <a:ext uri="{FF2B5EF4-FFF2-40B4-BE49-F238E27FC236}">
                <a16:creationId xmlns:a16="http://schemas.microsoft.com/office/drawing/2014/main" id="{531CB42A-5B99-9066-A71A-34190D6A5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"/>
          <a:stretch/>
        </p:blipFill>
        <p:spPr bwMode="auto">
          <a:xfrm>
            <a:off x="2560249" y="1598784"/>
            <a:ext cx="8004370" cy="48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5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Мусор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502825"/>
            <a:ext cx="5418665" cy="4663025"/>
          </a:xfrm>
        </p:spPr>
        <p:txBody>
          <a:bodyPr anchor="ctr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800" dirty="0"/>
              <a:t>Корень (</a:t>
            </a:r>
            <a:r>
              <a:rPr lang="en-US" sz="1800" dirty="0">
                <a:solidFill>
                  <a:schemeClr val="bg2"/>
                </a:solidFill>
              </a:rPr>
              <a:t>GC root</a:t>
            </a:r>
            <a:r>
              <a:rPr lang="en-US" sz="1800" dirty="0"/>
              <a:t>):</a:t>
            </a:r>
          </a:p>
          <a:p>
            <a:pPr marL="255587" lvl="1" indent="-25558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800" dirty="0"/>
              <a:t>локальные переменные</a:t>
            </a:r>
          </a:p>
          <a:p>
            <a:pPr marL="255587" lvl="1" indent="-25558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800" dirty="0"/>
              <a:t>активные потоки и их стек</a:t>
            </a:r>
          </a:p>
          <a:p>
            <a:pPr marL="255587" lvl="1" indent="-25558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800" dirty="0"/>
              <a:t>статические переменные</a:t>
            </a:r>
          </a:p>
          <a:p>
            <a:pPr marL="255587" lvl="1" indent="-25558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800" dirty="0"/>
              <a:t>объекты, к которым есть ссылка из нативных методов </a:t>
            </a:r>
            <a:r>
              <a:rPr lang="en-GB" sz="1800" dirty="0"/>
              <a:t>JNI</a:t>
            </a:r>
            <a:endParaRPr lang="ru-RU" sz="1800" dirty="0"/>
          </a:p>
          <a:p>
            <a:pPr marL="255587" lvl="1" indent="-25558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800" dirty="0"/>
              <a:t>в случае </a:t>
            </a:r>
            <a:r>
              <a:rPr lang="en-GB" sz="1800" dirty="0"/>
              <a:t>Android </a:t>
            </a:r>
            <a:r>
              <a:rPr lang="ru-RU" sz="1800" dirty="0"/>
              <a:t>экземпляр </a:t>
            </a:r>
            <a:r>
              <a:rPr lang="en-GB" sz="1800" dirty="0"/>
              <a:t>Application</a:t>
            </a:r>
          </a:p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800" dirty="0"/>
              <a:t>Все, что недоступно из корня, считается </a:t>
            </a:r>
            <a:r>
              <a:rPr lang="ru-RU" sz="1800" dirty="0">
                <a:solidFill>
                  <a:schemeClr val="bg2"/>
                </a:solidFill>
              </a:rPr>
              <a:t>мусором</a:t>
            </a:r>
            <a:r>
              <a:rPr lang="ru-RU" sz="1800" dirty="0"/>
              <a:t>.</a:t>
            </a:r>
          </a:p>
        </p:txBody>
      </p:sp>
      <p:pic>
        <p:nvPicPr>
          <p:cNvPr id="44034" name="Picture 2" descr="Объекты, подходящие для сборки мусора ">
            <a:extLst>
              <a:ext uri="{FF2B5EF4-FFF2-40B4-BE49-F238E27FC236}">
                <a16:creationId xmlns:a16="http://schemas.microsoft.com/office/drawing/2014/main" id="{FA432D15-0099-97ED-D13C-E470EEB0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34" y="484012"/>
            <a:ext cx="5418666" cy="31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420;p53">
            <a:extLst>
              <a:ext uri="{FF2B5EF4-FFF2-40B4-BE49-F238E27FC236}">
                <a16:creationId xmlns:a16="http://schemas.microsoft.com/office/drawing/2014/main" id="{678BB0E6-BC05-D27E-1664-23942F8F67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688" y="4274143"/>
            <a:ext cx="3837446" cy="1891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67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Сборка мусора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53" y="1750484"/>
            <a:ext cx="6203820" cy="4427537"/>
          </a:xfrm>
        </p:spPr>
        <p:txBody>
          <a:bodyPr anchor="ctr">
            <a:normAutofit/>
          </a:bodyPr>
          <a:lstStyle/>
          <a:p>
            <a:r>
              <a:rPr 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правило, сборка мусора состоит из этапов:</a:t>
            </a:r>
            <a:endParaRPr lang="en-GB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AutoNum type="arabicPeriod"/>
            </a:pPr>
            <a:r>
              <a:rPr lang="en-GB" sz="1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помечаются неиспользуемые объекты.</a:t>
            </a:r>
          </a:p>
          <a:p>
            <a:pPr marL="571500" indent="-342900">
              <a:buAutoNum type="arabicPeriod"/>
            </a:pPr>
            <a:r>
              <a:rPr lang="en-GB" sz="1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(«</a:t>
            </a:r>
            <a:r>
              <a:rPr 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подметать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»)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объекты удаляются из памяти.</a:t>
            </a:r>
            <a:endParaRPr lang="en-GB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AutoNum type="arabicPeriod"/>
            </a:pP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  <a:r>
              <a:rPr 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дефрагментация - перемещение объектов с целью «уплотнения» памяти.</a:t>
            </a:r>
            <a:endParaRPr lang="ru-RU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1519FF4F-7B1B-B4A1-11CA-F0D113491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24" y="622875"/>
            <a:ext cx="4845123" cy="256198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D9488789-965C-510B-9A40-4EFD14CE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188" y="3525985"/>
            <a:ext cx="2953194" cy="287116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966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Поколения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234" y="1630604"/>
            <a:ext cx="5839502" cy="4427537"/>
          </a:xfrm>
        </p:spPr>
        <p:txBody>
          <a:bodyPr anchor="ctr">
            <a:normAutofit/>
          </a:bodyPr>
          <a:lstStyle/>
          <a:p>
            <a:pPr marL="12700" indent="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Теория поколений: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ru-RU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льшая часть объектов - короткоживущие. Если объект был создан недавно, с большой вероятностью он скоро станет мусором.</a:t>
            </a:r>
          </a:p>
          <a:p>
            <a:pPr marL="12700" indent="0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этом строится оптимизация с поколениями: </a:t>
            </a:r>
          </a:p>
          <a:p>
            <a:pPr marL="12700" indent="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объект «пережил» сборку мусора, он перемещается в более «взрослое» поколение.</a:t>
            </a:r>
          </a:p>
          <a:p>
            <a:pPr marL="12700" indent="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сборке мусора в первую очередь проверяются молодые поколения. Обращение ко взрослым поколениям выполняется, когда после сборки мусора в молодых поколениях освободилось недостаточно памяти.</a:t>
            </a:r>
          </a:p>
        </p:txBody>
      </p:sp>
      <p:pic>
        <p:nvPicPr>
          <p:cNvPr id="46084" name="Picture 4" descr="java - (JVM heap) What are pros and cons of &quot;Thread-local Eden&quot;? - Stack  Overflow">
            <a:extLst>
              <a:ext uri="{FF2B5EF4-FFF2-40B4-BE49-F238E27FC236}">
                <a16:creationId xmlns:a16="http://schemas.microsoft.com/office/drawing/2014/main" id="{63F65CA6-A38B-023F-6FAC-79CA85E4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94" y="1750484"/>
            <a:ext cx="4461898" cy="131232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The theory behind Memory Management - Java">
            <a:extLst>
              <a:ext uri="{FF2B5EF4-FFF2-40B4-BE49-F238E27FC236}">
                <a16:creationId xmlns:a16="http://schemas.microsoft.com/office/drawing/2014/main" id="{DA7F4132-391A-1231-CE46-CB0CB8BB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53" y="3964252"/>
            <a:ext cx="4657181" cy="198870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8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483366" y="442765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Сборщики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365" y="1310559"/>
            <a:ext cx="6340439" cy="4176905"/>
          </a:xfrm>
        </p:spPr>
        <p:txBody>
          <a:bodyPr>
            <a:noAutofit/>
          </a:bodyPr>
          <a:lstStyle/>
          <a:p>
            <a:pPr marL="12700" indent="0"/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 GC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однопоточный,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Stop-The-World (STW).</a:t>
            </a:r>
            <a:endParaRPr lang="ru-RU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Parallel GC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выполняет сборку в несколько потоков в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STW.</a:t>
            </a:r>
          </a:p>
          <a:p>
            <a:pPr marL="12700" indent="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Concurrent -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часть сборки мусора параллельно с приложением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Concurrent Mark Sweep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параллельно с работой приложения отслеживает живые объекты, это снижает время пауз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STW (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 потребляет ресурсы)</a:t>
            </a:r>
          </a:p>
          <a:p>
            <a:pPr marL="2984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делит память на большое количество регионов; к моменту сборки знает, в каких регионах больше всего мусора - и сперва очищает их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garbage first)</a:t>
            </a:r>
          </a:p>
          <a:p>
            <a:pPr marL="2984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новые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ZGC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Shenandoah GC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ещё меньше паузы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STW</a:t>
            </a:r>
          </a:p>
          <a:p>
            <a:pPr marL="12700" indent="0"/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Epsilon GC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работает без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STW,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потребляет ресурсов приложения во время работы. Но есть нюанс…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154" name="Picture 2" descr="Understanding JVM Garbage Collection (GC Mark , Sweep and Compact Basics) –  Part 2 - A Bias For Action">
            <a:extLst>
              <a:ext uri="{FF2B5EF4-FFF2-40B4-BE49-F238E27FC236}">
                <a16:creationId xmlns:a16="http://schemas.microsoft.com/office/drawing/2014/main" id="{C077CA17-B2A7-B0B8-507A-614F1D1E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44" y="2043783"/>
            <a:ext cx="4755573" cy="140599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Потоки при работе сборщика CMS">
            <a:extLst>
              <a:ext uri="{FF2B5EF4-FFF2-40B4-BE49-F238E27FC236}">
                <a16:creationId xmlns:a16="http://schemas.microsoft.com/office/drawing/2014/main" id="{A6922160-ABAB-1D3D-6669-836BA9B4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57" y="3865412"/>
            <a:ext cx="4405745" cy="146858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56860-99EE-37AB-D232-4B082B3D1735}"/>
              </a:ext>
            </a:extLst>
          </p:cNvPr>
          <p:cNvSpPr txBox="1"/>
          <p:nvPr/>
        </p:nvSpPr>
        <p:spPr>
          <a:xfrm>
            <a:off x="427945" y="5487464"/>
            <a:ext cx="6236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Epsilon GC</a:t>
            </a:r>
            <a:r>
              <a:rPr lang="ru-RU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вообще не собирает мусор</a:t>
            </a:r>
            <a:r>
              <a:rPr lang="en-U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просто завершает работу приложения сразу, как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заканчивается память</a:t>
            </a:r>
            <a:r>
              <a:rPr lang="ru-RU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GC </a:t>
            </a:r>
            <a:r>
              <a:rPr lang="ru-RU" dirty="0"/>
              <a:t>в </a:t>
            </a:r>
            <a:r>
              <a:rPr lang="en-US" dirty="0"/>
              <a:t>Android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366" y="1536428"/>
            <a:ext cx="6217674" cy="4823386"/>
          </a:xfrm>
        </p:spPr>
        <p:txBody>
          <a:bodyPr>
            <a:normAutofit/>
          </a:bodyPr>
          <a:lstStyle/>
          <a:p>
            <a:pPr marL="228600" indent="0" algn="l"/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История:</a:t>
            </a: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 </a:t>
            </a:r>
            <a:r>
              <a:rPr lang="en-US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KitKat: </a:t>
            </a: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Dalvik GC - “Stop the World GC”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Lollipop </a:t>
            </a:r>
            <a:r>
              <a:rPr lang="ru-RU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Marshmallow: ART GC - “Generational GC”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Nougat: ART GC - 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переписали на </a:t>
            </a:r>
            <a:r>
              <a:rPr lang="en-US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Oreo: ART GC - “Concurrent Copying GC” </a:t>
            </a:r>
            <a:r>
              <a:rPr lang="ru-RU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без поколений</a:t>
            </a: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10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 GC - “Concurrent Copying GC“ 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поколениями</a:t>
            </a: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 algn="l"/>
            <a:endParaRPr lang="ru-RU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 algn="l"/>
            <a:endParaRPr lang="en-GB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 algn="l"/>
            <a:r>
              <a:rPr lang="en-GB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Minor GC</a:t>
            </a:r>
            <a:r>
              <a:rPr lang="ru-RU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сборка мусора в </a:t>
            </a:r>
            <a:r>
              <a:rPr lang="en-GB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Young Generation</a:t>
            </a:r>
            <a:br>
              <a:rPr lang="en-GB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Major GC</a:t>
            </a:r>
            <a:r>
              <a:rPr lang="en-US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сборка мусора в </a:t>
            </a:r>
            <a:r>
              <a:rPr lang="en-US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Generation</a:t>
            </a:r>
            <a:endParaRPr lang="en-GB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178" name="Picture 2" descr="Android Garbage Collection in a Nutshell | by Sayan Subhra Banerjee | Medium">
            <a:extLst>
              <a:ext uri="{FF2B5EF4-FFF2-40B4-BE49-F238E27FC236}">
                <a16:creationId xmlns:a16="http://schemas.microsoft.com/office/drawing/2014/main" id="{B6282D9C-B50B-D5CD-C4FA-B05E7822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40" y="2515017"/>
            <a:ext cx="5019502" cy="20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69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Виды ссылок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DFC91-D0FB-53F6-1F8E-BD895FAB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73238"/>
            <a:ext cx="8896157" cy="442753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по умолчанию создаётся обычная ссылка: </a:t>
            </a:r>
            <a:r>
              <a:rPr lang="ru-RU" sz="1800" dirty="0">
                <a:solidFill>
                  <a:schemeClr val="bg2"/>
                </a:solidFill>
              </a:rPr>
              <a:t>строгая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bg2"/>
                </a:solidFill>
              </a:rPr>
              <a:t>сильная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WeakReference</a:t>
            </a:r>
            <a:r>
              <a:rPr lang="en-GB" sz="1800" dirty="0"/>
              <a:t> - </a:t>
            </a:r>
            <a:r>
              <a:rPr lang="ru-RU" sz="1800" dirty="0"/>
              <a:t>объект будет собран </a:t>
            </a:r>
            <a:r>
              <a:rPr lang="en-US" sz="1800" dirty="0"/>
              <a:t>GC</a:t>
            </a:r>
            <a:r>
              <a:rPr lang="ru-RU" sz="1800" dirty="0"/>
              <a:t>, если на него нет других строгих ссылок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SoftReference</a:t>
            </a:r>
            <a:r>
              <a:rPr lang="en-GB" sz="1800" dirty="0"/>
              <a:t> - </a:t>
            </a:r>
            <a:r>
              <a:rPr lang="ru-RU" sz="1800" dirty="0"/>
              <a:t>объект не будет собран </a:t>
            </a:r>
            <a:r>
              <a:rPr lang="en-US" sz="1800" dirty="0"/>
              <a:t>GC</a:t>
            </a:r>
            <a:r>
              <a:rPr lang="ru-RU" sz="1800" dirty="0"/>
              <a:t>, пока памяти достаточно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PhantomReference</a:t>
            </a:r>
            <a:r>
              <a:rPr lang="en-US" sz="1800" dirty="0"/>
              <a:t> - </a:t>
            </a:r>
            <a:r>
              <a:rPr lang="ru-RU" sz="1800" dirty="0"/>
              <a:t>используется для планирования посмертных действий по очистке</a:t>
            </a:r>
            <a:r>
              <a:rPr lang="en-US" sz="1800" dirty="0"/>
              <a:t>, </a:t>
            </a:r>
            <a:r>
              <a:rPr lang="ru-RU" sz="1800" dirty="0"/>
              <a:t>в основном внутри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331164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1;p68">
            <a:extLst>
              <a:ext uri="{FF2B5EF4-FFF2-40B4-BE49-F238E27FC236}">
                <a16:creationId xmlns:a16="http://schemas.microsoft.com/office/drawing/2014/main" id="{11BF0893-06FF-A664-B835-DB0373DF2974}"/>
              </a:ext>
            </a:extLst>
          </p:cNvPr>
          <p:cNvSpPr/>
          <p:nvPr/>
        </p:nvSpPr>
        <p:spPr>
          <a:xfrm>
            <a:off x="5900268" y="0"/>
            <a:ext cx="6291731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472371" y="563401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Утечка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DFC91-D0FB-53F6-1F8E-BD895FAB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951" y="1466425"/>
            <a:ext cx="4961467" cy="4906666"/>
          </a:xfrm>
        </p:spPr>
        <p:txBody>
          <a:bodyPr>
            <a:normAutofit fontScale="92500" lnSpcReduction="20000"/>
          </a:bodyPr>
          <a:lstStyle/>
          <a:p>
            <a:pPr marL="12700" indent="0"/>
            <a:r>
              <a:rPr lang="ru-RU" dirty="0"/>
              <a:t>Утечка</a:t>
            </a:r>
            <a:r>
              <a:rPr lang="en-US" dirty="0"/>
              <a:t>:</a:t>
            </a:r>
            <a:r>
              <a:rPr lang="ru-RU" dirty="0"/>
              <a:t> объект, который фактически уже не используется в программе, но не может быть собран </a:t>
            </a:r>
            <a:r>
              <a:rPr lang="en-US" dirty="0"/>
              <a:t>GC</a:t>
            </a:r>
            <a:r>
              <a:rPr lang="ru-RU" dirty="0"/>
              <a:t>.</a:t>
            </a:r>
          </a:p>
          <a:p>
            <a:pPr marL="12700" indent="0"/>
            <a:r>
              <a:rPr lang="ru-RU" dirty="0"/>
              <a:t>Утечки могут привести к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OutOfMemoryError</a:t>
            </a:r>
            <a:r>
              <a:rPr lang="en-US" dirty="0"/>
              <a:t>.</a:t>
            </a:r>
          </a:p>
          <a:p>
            <a:pPr marL="12700" indent="0"/>
            <a:endParaRPr lang="en-US" dirty="0"/>
          </a:p>
          <a:p>
            <a:pPr marL="12700" indent="0"/>
            <a:r>
              <a:rPr lang="ru-RU" dirty="0"/>
              <a:t>Причины утечек и </a:t>
            </a:r>
            <a:r>
              <a:rPr lang="en-US" dirty="0"/>
              <a:t>OOM</a:t>
            </a:r>
            <a:r>
              <a:rPr lang="ru-RU" dirty="0"/>
              <a:t>:</a:t>
            </a:r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хранение ссылки на контекст/</a:t>
            </a:r>
            <a:r>
              <a:rPr lang="ru-RU" dirty="0" err="1"/>
              <a:t>активити</a:t>
            </a:r>
            <a:r>
              <a:rPr lang="ru-RU" dirty="0"/>
              <a:t>/фрагмент и т.д. дольше времени жизни объекта</a:t>
            </a:r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неаккуратная работа со статическими полями</a:t>
            </a:r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отписки слушателей, </a:t>
            </a:r>
            <a:r>
              <a:rPr lang="ru-RU" dirty="0" err="1"/>
              <a:t>колбеков</a:t>
            </a:r>
            <a:endParaRPr lang="ru-RU" dirty="0"/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неправильное использование внутренних классов</a:t>
            </a:r>
            <a:endParaRPr lang="en-US" dirty="0"/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неправильная работа с битмапами</a:t>
            </a:r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закрытия/очистки ресурсов (например файловых дескрипторов)</a:t>
            </a:r>
          </a:p>
          <a:p>
            <a:pPr marL="490538" indent="-285750">
              <a:buFont typeface="Arial" panose="020B0604020202020204" pitchFamily="34" charset="0"/>
              <a:buChar char="•"/>
            </a:pPr>
            <a:r>
              <a:rPr lang="ru-RU" dirty="0"/>
              <a:t>неправильный </a:t>
            </a:r>
            <a:r>
              <a:rPr lang="ru-RU" dirty="0" err="1"/>
              <a:t>интероп</a:t>
            </a:r>
            <a:r>
              <a:rPr lang="ru-RU" dirty="0"/>
              <a:t> с </a:t>
            </a:r>
            <a:r>
              <a:rPr lang="en-US" dirty="0"/>
              <a:t>Java (</a:t>
            </a:r>
            <a:r>
              <a:rPr lang="ru-RU" dirty="0"/>
              <a:t>лямбды)</a:t>
            </a:r>
          </a:p>
          <a:p>
            <a:pPr marL="12700" indent="0">
              <a:buFontTx/>
              <a:buChar char="-"/>
            </a:pPr>
            <a:endParaRPr lang="ru-RU" dirty="0"/>
          </a:p>
        </p:txBody>
      </p:sp>
      <p:pic>
        <p:nvPicPr>
          <p:cNvPr id="51202" name="Picture 2" descr="How Does OutOfMemory Error Happen and How to Solve it in Android? -  GeeksforGeeks">
            <a:extLst>
              <a:ext uri="{FF2B5EF4-FFF2-40B4-BE49-F238E27FC236}">
                <a16:creationId xmlns:a16="http://schemas.microsoft.com/office/drawing/2014/main" id="{0A48CEA7-D9C5-A312-65FD-FE2F9F4B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5002"/>
            <a:ext cx="6096002" cy="19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5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искать причину</a:t>
            </a:r>
            <a:r>
              <a:rPr lang="en-US" dirty="0"/>
              <a:t>: Memory Profiler</a:t>
            </a:r>
            <a:endParaRPr dirty="0"/>
          </a:p>
        </p:txBody>
      </p:sp>
      <p:pic>
        <p:nvPicPr>
          <p:cNvPr id="2" name="Google Shape;609;p81">
            <a:extLst>
              <a:ext uri="{FF2B5EF4-FFF2-40B4-BE49-F238E27FC236}">
                <a16:creationId xmlns:a16="http://schemas.microsoft.com/office/drawing/2014/main" id="{81BE3913-3131-200F-BFA4-4954F74D5F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436" y="1468582"/>
            <a:ext cx="7398327" cy="4932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01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10406554" cy="36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</a:pPr>
            <a:r>
              <a:rPr lang="ru-RU" dirty="0">
                <a:solidFill>
                  <a:schemeClr val="bg1"/>
                </a:solidFill>
              </a:rPr>
              <a:t>Подпись и публикация приложения.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Магазины приложений</a:t>
            </a:r>
            <a:br>
              <a:rPr lang="ru-RU" dirty="0">
                <a:solidFill>
                  <a:schemeClr val="bg1"/>
                </a:solidFill>
              </a:rPr>
            </a:b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искать причину</a:t>
            </a:r>
            <a:r>
              <a:rPr lang="en-US" dirty="0"/>
              <a:t>: </a:t>
            </a:r>
            <a:r>
              <a:rPr lang="en-US" dirty="0" err="1"/>
              <a:t>LeakCanary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DFC91-D0FB-53F6-1F8E-BD895FAB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210" y="2547079"/>
            <a:ext cx="4181708" cy="4824116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разработана </a:t>
            </a:r>
            <a:r>
              <a:rPr lang="en-US" sz="1800" dirty="0"/>
              <a:t>Square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подключение в приложение: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800" dirty="0"/>
              <a:t>будет анализировать ссылки во время работы приложения</a:t>
            </a:r>
            <a:endParaRPr lang="en-US" sz="1800" dirty="0"/>
          </a:p>
          <a:p>
            <a:pPr marL="228600" indent="0"/>
            <a:endParaRPr lang="ru-RU" sz="1800" dirty="0"/>
          </a:p>
        </p:txBody>
      </p:sp>
      <p:pic>
        <p:nvPicPr>
          <p:cNvPr id="3" name="Google Shape;608;p81">
            <a:extLst>
              <a:ext uri="{FF2B5EF4-FFF2-40B4-BE49-F238E27FC236}">
                <a16:creationId xmlns:a16="http://schemas.microsoft.com/office/drawing/2014/main" id="{F0C964BA-F216-5CD0-73F8-B58C4DB9D7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923" y="1980833"/>
            <a:ext cx="4514725" cy="42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50" name="Picture 2" descr="GitHub - square/leakcanary: A memory leak detection library for Android.">
            <a:extLst>
              <a:ext uri="{FF2B5EF4-FFF2-40B4-BE49-F238E27FC236}">
                <a16:creationId xmlns:a16="http://schemas.microsoft.com/office/drawing/2014/main" id="{45D96F2A-FFE6-1C86-C06C-F75DE5D4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285" y="258987"/>
            <a:ext cx="2418410" cy="120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835481F-D61F-D9C9-1E6B-9B92E7491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31" y="3447605"/>
            <a:ext cx="6132446" cy="10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22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исправлять утечку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DFC91-D0FB-53F6-1F8E-BD895FAB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66" y="1328609"/>
            <a:ext cx="4181708" cy="4824116"/>
          </a:xfrm>
        </p:spPr>
        <p:txBody>
          <a:bodyPr anchor="ctr"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800" dirty="0"/>
              <a:t>избавляться от лишних ссылок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800" dirty="0"/>
              <a:t>вовремя очищать ресурсы</a:t>
            </a:r>
            <a:endParaRPr lang="en-US" sz="18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800" dirty="0" err="1"/>
              <a:t>переиспользовать</a:t>
            </a:r>
            <a:r>
              <a:rPr lang="ru-RU" sz="1800" dirty="0"/>
              <a:t> ресурсы (пулы)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WeakReference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Google Shape;577;p76">
            <a:extLst>
              <a:ext uri="{FF2B5EF4-FFF2-40B4-BE49-F238E27FC236}">
                <a16:creationId xmlns:a16="http://schemas.microsoft.com/office/drawing/2014/main" id="{A0A88ED8-0A1F-5A48-B413-28D60F7D13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934" y="852505"/>
            <a:ext cx="4855200" cy="5435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10406554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</a:pPr>
            <a:r>
              <a:rPr lang="ru-RU" dirty="0">
                <a:solidFill>
                  <a:schemeClr val="bg1"/>
                </a:solidFill>
              </a:rPr>
              <a:t>Работа с </a:t>
            </a:r>
            <a:r>
              <a:rPr lang="en-GB" dirty="0">
                <a:solidFill>
                  <a:schemeClr val="bg1"/>
                </a:solidFill>
              </a:rPr>
              <a:t>native-</a:t>
            </a:r>
            <a:r>
              <a:rPr lang="ru-RU" dirty="0">
                <a:solidFill>
                  <a:schemeClr val="bg1"/>
                </a:solidFill>
              </a:rPr>
              <a:t>кодом: </a:t>
            </a:r>
            <a:r>
              <a:rPr lang="en-GB" dirty="0">
                <a:solidFill>
                  <a:schemeClr val="bg1"/>
                </a:solidFill>
              </a:rPr>
              <a:t>NDK, JNI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56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Android NDK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50484"/>
            <a:ext cx="4767502" cy="4427537"/>
          </a:xfrm>
        </p:spPr>
        <p:txBody>
          <a:bodyPr>
            <a:normAutofit/>
          </a:bodyPr>
          <a:lstStyle/>
          <a:p>
            <a:pPr marL="12700" indent="0"/>
            <a:r>
              <a:rPr lang="en-GB" sz="1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NDK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(Native Development Kit) - 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средства для разработки под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для взаимодействия с физическими устройствами.</a:t>
            </a:r>
          </a:p>
          <a:p>
            <a:pPr marL="12700" indent="0"/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JNI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(Java Native Interface) -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взаимодействия между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Java/Kotlin-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кодом и кодом на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C/C++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indent="0"/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 каждую поддерживаемую платформу соберётся своя библиотека.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endParaRPr lang="ru-RU" sz="1800" b="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B2491C-4F00-D589-1982-98A4B423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5174"/>
            <a:ext cx="5457257" cy="34588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9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615" y="1521169"/>
            <a:ext cx="5805295" cy="4427537"/>
          </a:xfrm>
        </p:spPr>
        <p:txBody>
          <a:bodyPr anchor="ctr">
            <a:normAutofit/>
          </a:bodyPr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дать ускорение в вычислениях для критичных по производительности участков кода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использовать существующие библиотеки (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 Lite, OpenGL ES, </a:t>
            </a:r>
            <a:r>
              <a:rPr lang="en-US" sz="18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FFmpeg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можно написать общую логику на разные платформы</a:t>
            </a:r>
          </a:p>
        </p:txBody>
      </p:sp>
      <p:pic>
        <p:nvPicPr>
          <p:cNvPr id="9220" name="Picture 4" descr="OpenGL ES logo">
            <a:extLst>
              <a:ext uri="{FF2B5EF4-FFF2-40B4-BE49-F238E27FC236}">
                <a16:creationId xmlns:a16="http://schemas.microsoft.com/office/drawing/2014/main" id="{1192531E-9CB8-100E-6A3E-3A607167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51" y="539751"/>
            <a:ext cx="3632199" cy="121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- Wikipedia">
            <a:extLst>
              <a:ext uri="{FF2B5EF4-FFF2-40B4-BE49-F238E27FC236}">
                <a16:creationId xmlns:a16="http://schemas.microsoft.com/office/drawing/2014/main" id="{EE005631-FC3D-871B-2548-6C687D66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51" y="2132017"/>
            <a:ext cx="3632200" cy="23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Fmpeg Live Streaming: What Broadcasters Need to Know in 2022">
            <a:extLst>
              <a:ext uri="{FF2B5EF4-FFF2-40B4-BE49-F238E27FC236}">
                <a16:creationId xmlns:a16="http://schemas.microsoft.com/office/drawing/2014/main" id="{13968EA6-1D73-04DB-E69E-EC5E7AC3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19" y="4548798"/>
            <a:ext cx="3762031" cy="18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687" y="1738313"/>
            <a:ext cx="5626549" cy="4427537"/>
          </a:xfrm>
        </p:spPr>
        <p:txBody>
          <a:bodyPr>
            <a:normAutofit/>
          </a:bodyPr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много нюансов при многопоточной работе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сложная отладка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увеличени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раз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мера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APK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усложнение работы с памятью, потенциальный источник утечек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с производительностью при переходе в нативный код - при передаче данных (</a:t>
            </a:r>
            <a:r>
              <a:rPr lang="ru-RU" sz="18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маршаллинг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C/C++ 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(может быть и плюсом)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71549A-27D5-CBB7-7CD0-CC375833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14" y="1924789"/>
            <a:ext cx="4746620" cy="300842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64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нативной библиотеки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284" y="1809856"/>
            <a:ext cx="6208440" cy="4427537"/>
          </a:xfrm>
        </p:spPr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native-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разработки понадобится:</a:t>
            </a:r>
          </a:p>
          <a:p>
            <a:pPr marL="571500" indent="-342900">
              <a:buAutoNum type="arabicPeriod"/>
            </a:pP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NDK</a:t>
            </a:r>
          </a:p>
          <a:p>
            <a:pPr marL="571500" indent="-342900">
              <a:buAutoNum type="arabicPeriod"/>
            </a:pPr>
            <a:r>
              <a:rPr lang="en-US" sz="1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сборки нативной библиотеки</a:t>
            </a:r>
          </a:p>
          <a:p>
            <a:pPr marL="571500" indent="-342900">
              <a:buAutoNum type="arabicPeriod"/>
            </a:pP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LLDB -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отладки нативного кода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AutoNum type="arabicPeriod"/>
            </a:pP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US" sz="18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собирать: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Tx/>
              <a:buChar char="-"/>
            </a:pP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библиотеки (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.so) -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подключаются в </a:t>
            </a:r>
            <a:r>
              <a:rPr lang="ru-RU" sz="18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рантайме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через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System.loadLibrary</a:t>
            </a:r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Tx/>
              <a:buChar char="-"/>
            </a:pPr>
            <a:r>
              <a:rPr lang="ru-RU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библиотеки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.a) -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подключаются к динамическим библиотекам на этапе компиляции</a:t>
            </a:r>
            <a:endParaRPr lang="ru-RU" sz="1800" b="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sz="1800" b="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AutoNum type="arabicPeriod"/>
            </a:pPr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6" name="Picture 8" descr="Download CMake">
            <a:extLst>
              <a:ext uri="{FF2B5EF4-FFF2-40B4-BE49-F238E27FC236}">
                <a16:creationId xmlns:a16="http://schemas.microsoft.com/office/drawing/2014/main" id="{20D5CBD1-AC1E-4E46-3963-5CE9C533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723" y="2934260"/>
            <a:ext cx="3607174" cy="10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Добавление в проект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199" y="1293861"/>
            <a:ext cx="5372547" cy="4871989"/>
          </a:xfrm>
        </p:spPr>
        <p:txBody>
          <a:bodyPr anchor="ctr">
            <a:normAutofit/>
          </a:bodyPr>
          <a:lstStyle/>
          <a:p>
            <a:pPr marL="228600" indent="0"/>
            <a:endParaRPr lang="ru-RU" dirty="0">
              <a:solidFill>
                <a:srgbClr val="202124"/>
              </a:solidFill>
              <a:latin typeface="Google Sans Text"/>
            </a:endParaRPr>
          </a:p>
          <a:p>
            <a:pPr marL="228600" indent="0">
              <a:tabLst>
                <a:tab pos="1146175" algn="l"/>
              </a:tabLst>
            </a:pP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C++ project / New &gt; C/C++ Source File</a:t>
            </a:r>
            <a:endParaRPr lang="ru-RU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dirty="0">
              <a:solidFill>
                <a:srgbClr val="202124"/>
              </a:solidFill>
              <a:latin typeface="Google Sans Tex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5A93C6-ECD4-5720-7BAA-BC478EB9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700" y="2629027"/>
            <a:ext cx="3679092" cy="3777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9EF0615-49C1-B97D-37EF-EC13CF8F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46" y="535746"/>
            <a:ext cx="5969000" cy="176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2FD1D-8D8C-9682-DA5C-1C3287E96639}"/>
              </a:ext>
            </a:extLst>
          </p:cNvPr>
          <p:cNvSpPr txBox="1"/>
          <p:nvPr/>
        </p:nvSpPr>
        <p:spPr>
          <a:xfrm>
            <a:off x="677334" y="6334780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 Text"/>
                <a:hlinkClick r:id="rId5"/>
              </a:rPr>
              <a:t>https://developer.android.com/ndk/guides</a:t>
            </a:r>
            <a:endParaRPr lang="ru-RU" b="0" i="0" dirty="0">
              <a:solidFill>
                <a:srgbClr val="202124"/>
              </a:solidFill>
              <a:effectLst/>
              <a:latin typeface="Google Sans Text"/>
            </a:endParaRP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2479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CMakeLists.txt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54" y="1750484"/>
            <a:ext cx="4678280" cy="4427537"/>
          </a:xfrm>
        </p:spPr>
        <p:txBody>
          <a:bodyPr anchor="ctr">
            <a:normAutofit/>
          </a:bodyPr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800" b="0" i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add_library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добавляет библиотеку в проект: указывается тип (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shared, static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 файлы с исходным кодом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800" b="0" i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find_library</a:t>
            </a:r>
            <a:r>
              <a:rPr lang="ru-RU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добавляет собранную библиотеку в проект 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liblog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libGLESv3, </a:t>
            </a:r>
            <a:r>
              <a:rPr lang="en-GB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libvulkan</a:t>
            </a:r>
            <a:r>
              <a:rPr lang="ru-RU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target_link_libraries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подключает одну нативную библиотеку к другой</a:t>
            </a:r>
            <a:b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DA5274B9-EC58-CF4C-228D-9B177A2D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381" y="4456115"/>
            <a:ext cx="3022600" cy="129540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0C9EC5-C36A-3B4E-F409-DF5FD8248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016" y="1679594"/>
            <a:ext cx="6035330" cy="25717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7509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Код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53" y="1750484"/>
            <a:ext cx="5372547" cy="4427537"/>
          </a:xfrm>
        </p:spPr>
        <p:txBody>
          <a:bodyPr>
            <a:normAutofit/>
          </a:bodyPr>
          <a:lstStyle/>
          <a:p>
            <a:pPr marL="571500" indent="-342900">
              <a:buAutoNum type="arabicPeriod"/>
            </a:pPr>
            <a:endParaRPr lang="ru-RU" dirty="0">
              <a:solidFill>
                <a:srgbClr val="202124"/>
              </a:solidFill>
              <a:latin typeface="Google Sans Text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C5E0F6-152E-8D72-230D-C39181BCB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/>
          <a:stretch/>
        </p:blipFill>
        <p:spPr>
          <a:xfrm>
            <a:off x="5364720" y="2432259"/>
            <a:ext cx="6168414" cy="261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2DAF4F5-E333-16F5-7E57-7B6712449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656851"/>
            <a:ext cx="4408573" cy="21656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066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1;p68">
            <a:extLst>
              <a:ext uri="{FF2B5EF4-FFF2-40B4-BE49-F238E27FC236}">
                <a16:creationId xmlns:a16="http://schemas.microsoft.com/office/drawing/2014/main" id="{DE3B7ADA-63C9-AEA2-CE06-B809C16D1E50}"/>
              </a:ext>
            </a:extLst>
          </p:cNvPr>
          <p:cNvSpPr/>
          <p:nvPr/>
        </p:nvSpPr>
        <p:spPr>
          <a:xfrm>
            <a:off x="8073735" y="0"/>
            <a:ext cx="4118263" cy="6858000"/>
          </a:xfrm>
          <a:prstGeom prst="rect">
            <a:avLst/>
          </a:prstGeom>
          <a:solidFill>
            <a:srgbClr val="D8E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6"/>
          <p:cNvSpPr txBox="1">
            <a:spLocks noGrp="1"/>
          </p:cNvSpPr>
          <p:nvPr>
            <p:ph type="body" idx="1"/>
          </p:nvPr>
        </p:nvSpPr>
        <p:spPr>
          <a:xfrm>
            <a:off x="677334" y="1367424"/>
            <a:ext cx="6492393" cy="514767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Android </a:t>
            </a:r>
            <a:r>
              <a:rPr lang="ru-RU" dirty="0"/>
              <a:t>позволяет устанавливать только </a:t>
            </a:r>
            <a:r>
              <a:rPr lang="ru-RU" dirty="0">
                <a:solidFill>
                  <a:schemeClr val="bg2"/>
                </a:solidFill>
              </a:rPr>
              <a:t>подписанные</a:t>
            </a:r>
            <a:r>
              <a:rPr lang="ru-RU" dirty="0"/>
              <a:t> приложения.</a:t>
            </a: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/>
              <a:t>Зачем нужна подпись? </a:t>
            </a:r>
            <a:endParaRPr lang="en-US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Для проверки целостности: </a:t>
            </a:r>
            <a:br>
              <a:rPr lang="en-US" dirty="0"/>
            </a:br>
            <a:r>
              <a:rPr lang="en-US" dirty="0"/>
              <a:t>Android </a:t>
            </a:r>
            <a:r>
              <a:rPr lang="ru-RU" dirty="0"/>
              <a:t>не даст обновить приложение, если подписи различаются.</a:t>
            </a:r>
            <a:endParaRPr lang="en-US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Для настроек доступа: </a:t>
            </a:r>
          </a:p>
          <a:p>
            <a:pPr marL="711200" lvl="0" indent="-277813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можно настроить выдачу разрешений приложениям, подписанным тем же ключом</a:t>
            </a:r>
          </a:p>
          <a:p>
            <a:pPr marL="711200" lvl="0" indent="-277813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используется несколько приложений в одном процессе, они все должны быть подписаны одним ключом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/>
              <a:t>Если потерять ключ подписи, приложение нельзя будет обновить, только поставить с нуля. При публикации через маркеты это по сути означает, что нужно регистрировать новое приложение.</a:t>
            </a:r>
            <a:br>
              <a:rPr lang="ru-RU" dirty="0"/>
            </a:br>
            <a:r>
              <a:rPr lang="ru-RU" dirty="0">
                <a:solidFill>
                  <a:schemeClr val="accent3"/>
                </a:solidFill>
              </a:rPr>
              <a:t>Не теряйте ключ.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Подпись приложения</a:t>
            </a:r>
            <a:endParaRPr dirty="0"/>
          </a:p>
        </p:txBody>
      </p:sp>
      <p:pic>
        <p:nvPicPr>
          <p:cNvPr id="3" name="Picture 2" descr="A green robot holding a key&#10;&#10;Description automatically generated">
            <a:extLst>
              <a:ext uri="{FF2B5EF4-FFF2-40B4-BE49-F238E27FC236}">
                <a16:creationId xmlns:a16="http://schemas.microsoft.com/office/drawing/2014/main" id="{914A5948-105F-25F2-E211-5D51B0DB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474" y="2263341"/>
            <a:ext cx="2978376" cy="23313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433701" y="489977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JNIEnv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89" y="1129579"/>
            <a:ext cx="5875211" cy="5286223"/>
          </a:xfrm>
        </p:spPr>
        <p:txBody>
          <a:bodyPr>
            <a:noAutofit/>
          </a:bodyPr>
          <a:lstStyle/>
          <a:p>
            <a:pPr marL="228600" indent="0"/>
            <a:r>
              <a:rPr lang="en-US" dirty="0" err="1"/>
              <a:t>JNIEnv</a:t>
            </a:r>
            <a:r>
              <a:rPr lang="en-US" dirty="0"/>
              <a:t> -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 на таблицу функций - через него можно вызывать функции, доступные в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JNI: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объектов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массивов объектов (</a:t>
            </a:r>
            <a:r>
              <a:rPr lang="en-GB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NewObject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New*Array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объектами (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Call*Method, Get*Field, Set*Field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 объектов (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isSameObject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со ссылками из нативного кода (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NewGlobalRef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DeleteGlobalRef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DeleteLocalRef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потоками (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AttachCurrentThread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DetachCurrentThread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JNI_OnLoad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JNI_OnUnload</a:t>
            </a:r>
            <a:endParaRPr lang="en-US" dirty="0">
              <a:solidFill>
                <a:srgbClr val="20212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0"/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JNIEnv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предназначен для использование в рамках одного потока - не стоит </a:t>
            </a:r>
            <a:r>
              <a:rPr lang="ru-RU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переиспользовать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его в других потоках.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 descr="Java Native Interface: Programmer's Guide and Specification">
            <a:extLst>
              <a:ext uri="{FF2B5EF4-FFF2-40B4-BE49-F238E27FC236}">
                <a16:creationId xmlns:a16="http://schemas.microsoft.com/office/drawing/2014/main" id="{C79A3133-BB2A-AA63-0EC5-2DDB7F6C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65" y="3797997"/>
            <a:ext cx="4934469" cy="2012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9AD29A-8A01-C492-CD81-54F0DC079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99" y="1336250"/>
            <a:ext cx="5384800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2295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Типы данных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756" y="1336250"/>
            <a:ext cx="6227759" cy="4841771"/>
          </a:xfrm>
        </p:spPr>
        <p:txBody>
          <a:bodyPr anchor="ctr">
            <a:noAutofit/>
          </a:bodyPr>
          <a:lstStyle/>
          <a:p>
            <a:pPr algn="l"/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 -</a:t>
            </a:r>
            <a:r>
              <a:rPr lang="en-GB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jobject</a:t>
            </a:r>
            <a:r>
              <a:rPr lang="en-GB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Подтипы: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jclass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for Class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jstring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jthrowable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jarray</a:t>
            </a:r>
            <a:r>
              <a:rPr lang="en-GB" b="0" i="0" dirty="0">
                <a:solidFill>
                  <a:srgbClr val="242424"/>
                </a:solidFill>
                <a:effectLst/>
                <a:latin typeface="+mj-lt"/>
                <a:cs typeface="Consolas" panose="020B0609020204030204" pitchFamily="49" charset="0"/>
              </a:rPr>
              <a:t> (</a:t>
            </a:r>
            <a:r>
              <a:rPr lang="ru-RU" b="0" i="0" dirty="0">
                <a:solidFill>
                  <a:srgbClr val="242424"/>
                </a:solidFill>
                <a:effectLst/>
                <a:latin typeface="+mj-lt"/>
                <a:cs typeface="Consolas" panose="020B0609020204030204" pitchFamily="49" charset="0"/>
              </a:rPr>
              <a:t>для примитивов</a:t>
            </a:r>
            <a:r>
              <a:rPr lang="ru-RU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jintArray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jshortArray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ru-RU" dirty="0">
                <a:solidFill>
                  <a:srgbClr val="2424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28600" indent="0"/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Строки: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GetStringUTFChars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сконвертировать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JNI-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строку в нативный массив символов (после использования нужно освободить ресурсы вызовом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0C0D0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ReleaseStringUTFChars</a:t>
            </a:r>
            <a:r>
              <a:rPr lang="ru-RU" b="0" i="0" dirty="0"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NewStringUTF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- создать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JNI-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строку</a:t>
            </a:r>
          </a:p>
        </p:txBody>
      </p:sp>
      <p:pic>
        <p:nvPicPr>
          <p:cNvPr id="10" name="Google Shape;733;p100">
            <a:extLst>
              <a:ext uri="{FF2B5EF4-FFF2-40B4-BE49-F238E27FC236}">
                <a16:creationId xmlns:a16="http://schemas.microsoft.com/office/drawing/2014/main" id="{F0180D20-E3D5-E693-7DBB-B48777116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525" y="3883138"/>
            <a:ext cx="4158922" cy="19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3BDA5B2-B0D2-E71A-697A-63CAE48F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25" y="800478"/>
            <a:ext cx="4886722" cy="262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97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514188" y="474076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Работа с объектами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274" y="1215231"/>
            <a:ext cx="5804726" cy="4427537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Вызов метода:</a:t>
            </a:r>
          </a:p>
          <a:p>
            <a:pPr marL="571500" indent="-342900" algn="l">
              <a:buFont typeface="+mj-lt"/>
              <a:buAutoNum type="arabicPeriod"/>
            </a:pP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получение ссылки на класс через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GetObjectClass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342900" algn="l">
              <a:buFont typeface="+mj-lt"/>
              <a:buAutoNum type="arabicPeriod"/>
            </a:pP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получение </a:t>
            </a:r>
            <a:r>
              <a:rPr lang="en-US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метода через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GetMethodID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342900" algn="l">
              <a:buFont typeface="+mj-lt"/>
              <a:buAutoNum type="arabicPeriod"/>
            </a:pP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вызов с помощью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CallVoidMethod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Call&lt;Type&gt;Method</a:t>
            </a:r>
            <a:r>
              <a:rPr lang="en-GB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CallObjectMethod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ru-RU" b="0" i="0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 algn="l"/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Обращение к полям выполняется аналогично, только используются методы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GetFieldID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GB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ru-RU" b="0" i="1" dirty="0" err="1">
                <a:solidFill>
                  <a:srgbClr val="2021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Т</a:t>
            </a:r>
            <a:r>
              <a:rPr lang="ru-RU" i="1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ипПоля</a:t>
            </a:r>
            <a:r>
              <a:rPr lang="en-US" i="1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GB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b="0" i="0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 algn="l"/>
            <a:endParaRPr lang="ru-RU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 algn="l"/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объектов - вызов конструктора, как метода:</a:t>
            </a:r>
          </a:p>
          <a:p>
            <a:pPr marL="571500" indent="-342900">
              <a:buFont typeface="+mj-lt"/>
              <a:buAutoNum type="arabicPeriod"/>
            </a:pP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получение ссылки на класс через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FindClass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342900">
              <a:buFont typeface="+mj-lt"/>
              <a:buAutoNum type="arabicPeriod"/>
            </a:pP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получение </a:t>
            </a:r>
            <a:r>
              <a:rPr lang="en-US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конструктора через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GetMethodID</a:t>
            </a: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 использованием сигнатуры 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ru-RU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342900" algn="l">
              <a:buFont typeface="+mj-lt"/>
              <a:buAutoNum type="arabicPeriod"/>
            </a:pP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объекта через метод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NewObject</a:t>
            </a:r>
            <a:endParaRPr lang="en-GB" b="0" i="0" dirty="0">
              <a:solidFill>
                <a:srgbClr val="24242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742D55-F0E4-F7DE-7B1B-E6C664A6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281" y="3621698"/>
            <a:ext cx="2893033" cy="131962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 descr="A group of black and white text boxes&#10;&#10;Description automatically generated">
            <a:extLst>
              <a:ext uri="{FF2B5EF4-FFF2-40B4-BE49-F238E27FC236}">
                <a16:creationId xmlns:a16="http://schemas.microsoft.com/office/drawing/2014/main" id="{C85964BC-FEEA-B3D6-10E6-6B93C403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72676"/>
            <a:ext cx="5677346" cy="95851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4526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68100" y="44649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Локальные и глобальные ссылки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39" y="1215231"/>
            <a:ext cx="10404021" cy="4427537"/>
          </a:xfrm>
        </p:spPr>
        <p:txBody>
          <a:bodyPr>
            <a:noAutofit/>
          </a:bodyPr>
          <a:lstStyle/>
          <a:p>
            <a:pPr marL="228600" indent="0"/>
            <a:r>
              <a:rPr lang="ru-RU" dirty="0">
                <a:solidFill>
                  <a:srgbClr val="202124"/>
                </a:solidFill>
                <a:latin typeface="+mn-lt"/>
              </a:rPr>
              <a:t>Объекты, на которые есть ссылки, не могут быть очищены </a:t>
            </a:r>
            <a:r>
              <a:rPr lang="en-US" dirty="0">
                <a:solidFill>
                  <a:srgbClr val="202124"/>
                </a:solidFill>
                <a:latin typeface="+mn-lt"/>
              </a:rPr>
              <a:t>GC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.</a:t>
            </a:r>
            <a:endParaRPr lang="en-US" dirty="0">
              <a:solidFill>
                <a:srgbClr val="202124"/>
              </a:solidFill>
              <a:latin typeface="+mn-lt"/>
            </a:endParaRPr>
          </a:p>
          <a:p>
            <a:pPr marL="228600" indent="0"/>
            <a:endParaRPr lang="en-US" dirty="0">
              <a:solidFill>
                <a:srgbClr val="202124"/>
              </a:solidFill>
              <a:latin typeface="+mn-lt"/>
            </a:endParaRPr>
          </a:p>
          <a:p>
            <a:pPr marL="228600" indent="0"/>
            <a:r>
              <a:rPr lang="ru-RU" dirty="0">
                <a:solidFill>
                  <a:srgbClr val="202124"/>
                </a:solidFill>
                <a:latin typeface="+mn-lt"/>
              </a:rPr>
              <a:t>Каждый аргумент, переданный в нативный код, и почти каждый объект, возвращённый </a:t>
            </a:r>
            <a:r>
              <a:rPr lang="en-US" dirty="0">
                <a:solidFill>
                  <a:srgbClr val="202124"/>
                </a:solidFill>
                <a:latin typeface="+mn-lt"/>
              </a:rPr>
              <a:t>JNI - 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это </a:t>
            </a:r>
            <a:r>
              <a:rPr lang="ru-RU" dirty="0">
                <a:solidFill>
                  <a:schemeClr val="bg2"/>
                </a:solidFill>
                <a:latin typeface="+mn-lt"/>
              </a:rPr>
              <a:t>локальная ссылка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.</a:t>
            </a:r>
            <a:endParaRPr lang="ru-RU" dirty="0">
              <a:solidFill>
                <a:schemeClr val="bg2"/>
              </a:solidFill>
              <a:latin typeface="+mn-lt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+mn-lt"/>
              </a:rPr>
              <a:t>количество ссылок ограничено вместимостью таблицы ссылок</a:t>
            </a:r>
            <a:endParaRPr lang="en-US" dirty="0">
              <a:solidFill>
                <a:srgbClr val="202124"/>
              </a:solidFill>
              <a:latin typeface="+mn-lt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+mn-lt"/>
              </a:rPr>
              <a:t>живут в пределах метода в рамках одного потока (даже если объект фактически живёт дольше)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+mn-lt"/>
              </a:rPr>
              <a:t>при возврате из нативного метода </a:t>
            </a:r>
            <a:r>
              <a:rPr lang="en-US" dirty="0">
                <a:solidFill>
                  <a:srgbClr val="202124"/>
                </a:solidFill>
                <a:latin typeface="+mn-lt"/>
              </a:rPr>
              <a:t>JVM 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автоматически очищает локальные ссылки в рамках текущего потока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+mn-lt"/>
              </a:rPr>
              <a:t>в нативных потоках нужно явно вызывать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DeleteLocalRef</a:t>
            </a:r>
            <a:endParaRPr lang="ru-RU" dirty="0">
              <a:solidFill>
                <a:srgbClr val="20212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0"/>
            <a:endParaRPr lang="ru-RU" dirty="0">
              <a:solidFill>
                <a:srgbClr val="202124"/>
              </a:solidFill>
              <a:latin typeface="+mn-lt"/>
            </a:endParaRPr>
          </a:p>
          <a:p>
            <a:pPr marL="228600" indent="0"/>
            <a:r>
              <a:rPr lang="ru-RU" dirty="0">
                <a:solidFill>
                  <a:schemeClr val="bg2"/>
                </a:solidFill>
                <a:latin typeface="+mn-lt"/>
              </a:rPr>
              <a:t>Глобальные ссылки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 (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newGlobalRef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DeleteGlobalRef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) живут до явного очищения</a:t>
            </a:r>
          </a:p>
          <a:p>
            <a:pPr marL="228600" indent="0"/>
            <a:endParaRPr lang="ru-RU" dirty="0">
              <a:solidFill>
                <a:srgbClr val="202124"/>
              </a:solidFill>
              <a:latin typeface="+mn-lt"/>
            </a:endParaRPr>
          </a:p>
          <a:p>
            <a:pPr marL="228600" indent="0"/>
            <a:r>
              <a:rPr lang="ru-RU" dirty="0">
                <a:solidFill>
                  <a:srgbClr val="202124"/>
                </a:solidFill>
                <a:latin typeface="+mn-lt"/>
              </a:rPr>
              <a:t>Две разные ссылки могут ссылаться на один и тот же объект - сравнивать объекты нужно через метод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isSameObject</a:t>
            </a:r>
            <a:r>
              <a:rPr lang="en-US" dirty="0">
                <a:solidFill>
                  <a:srgbClr val="202124"/>
                </a:solidFill>
                <a:latin typeface="+mn-lt"/>
              </a:rPr>
              <a:t>, 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а не </a:t>
            </a:r>
            <a:r>
              <a:rPr lang="ru-RU" dirty="0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90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Потоки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93" y="1750484"/>
            <a:ext cx="8602517" cy="4427537"/>
          </a:xfrm>
        </p:spPr>
        <p:txBody>
          <a:bodyPr>
            <a:normAutofit/>
          </a:bodyPr>
          <a:lstStyle/>
          <a:p>
            <a:pPr marL="22860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Нативные потоки не в курсе про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JNI -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поэтому нужно явно связывать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и нативные потоки:</a:t>
            </a:r>
          </a:p>
          <a:p>
            <a:pPr marL="228600" indent="0"/>
            <a:r>
              <a:rPr lang="en-US" sz="20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AttachCurrentThread</a:t>
            </a:r>
            <a:endParaRPr lang="en-US" sz="18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0"/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Вызов создаёт </a:t>
            </a:r>
            <a:r>
              <a:rPr lang="en-US" sz="1800" dirty="0" err="1">
                <a:solidFill>
                  <a:srgbClr val="2021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java.lang.Thread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нативного потока, делает поток видимым для отладки. Теперь в потоке можно использовать </a:t>
            </a:r>
            <a:r>
              <a:rPr lang="ru-RU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JniEnv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0"/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завершении работы с потоком нужно вызывать: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US" sz="18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DetachCurrentThread</a:t>
            </a:r>
            <a:endParaRPr lang="en-US" sz="18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0"/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Нативная функция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53" y="1642777"/>
            <a:ext cx="5372547" cy="4427537"/>
          </a:xfrm>
        </p:spPr>
        <p:txBody>
          <a:bodyPr>
            <a:normAutofit/>
          </a:bodyPr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“C”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обращение к функции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стиле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стиле могут возникать проблемы из-за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переменований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функций компилятором)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JNIEXPORT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добавляет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функцию в динамическую таблицу, делая её доступной для вызова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JNICALL</a:t>
            </a:r>
            <a:r>
              <a:rPr lang="en-GB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конвенция вызова, в </a:t>
            </a:r>
            <a:r>
              <a:rPr lang="en-US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 используется, нужно для платформенной совместимости</a:t>
            </a:r>
            <a:endParaRPr lang="en-GB" sz="1600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имя функции в формате</a:t>
            </a:r>
            <a:r>
              <a:rPr lang="en-GB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Java_{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package_and_classname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}_{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GB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второй параметр - ссылка на </a:t>
            </a:r>
            <a:r>
              <a:rPr lang="en-GB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-объект/класс, в котором этот нативны</a:t>
            </a:r>
            <a:r>
              <a:rPr lang="ru-RU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й метод объявлен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5370D0-FDCB-7A2B-7CD9-0B62B103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42" y="2817394"/>
            <a:ext cx="5045027" cy="1796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3991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5"/>
          <p:cNvSpPr txBox="1">
            <a:spLocks noGrp="1"/>
          </p:cNvSpPr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Советы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64" name="Google Shape;764;p105"/>
          <p:cNvSpPr txBox="1"/>
          <p:nvPr/>
        </p:nvSpPr>
        <p:spPr>
          <a:xfrm>
            <a:off x="677875" y="2390306"/>
            <a:ext cx="10458698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избегать лишних вызовов JNI из-за проблем с производительностью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минимизировать передачу данных из/в нативный код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избегать излишней работы с потоками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следить за памятью</a:t>
            </a:r>
            <a:endParaRPr sz="2000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не писать весь кода в одном </a:t>
            </a:r>
            <a:r>
              <a:rPr lang="ru-RU" sz="2000" dirty="0" err="1"/>
              <a:t>C</a:t>
            </a:r>
            <a:r>
              <a:rPr lang="ru-RU" sz="2000" dirty="0"/>
              <a:t>/</a:t>
            </a:r>
            <a:r>
              <a:rPr lang="ru-RU" sz="2000" dirty="0" err="1"/>
              <a:t>C</a:t>
            </a:r>
            <a:r>
              <a:rPr lang="ru-RU" sz="2000" dirty="0"/>
              <a:t>++ файле, разделять файлы с чистым С/С++ и файлы JNI</a:t>
            </a:r>
            <a:endParaRPr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Ссылки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70" name="Google Shape;770;p106"/>
          <p:cNvSpPr txBox="1"/>
          <p:nvPr/>
        </p:nvSpPr>
        <p:spPr>
          <a:xfrm>
            <a:off x="677875" y="1513943"/>
            <a:ext cx="8118600" cy="500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400" dirty="0"/>
              <a:t>Вспомогательная библиотека </a:t>
            </a:r>
            <a:r>
              <a:rPr lang="en-GB" sz="1400" dirty="0"/>
              <a:t>Google https://</a:t>
            </a:r>
            <a:r>
              <a:rPr lang="en-GB" sz="1400" dirty="0" err="1"/>
              <a:t>android.googlesource.com</a:t>
            </a:r>
            <a:r>
              <a:rPr lang="en-GB" sz="1400" dirty="0"/>
              <a:t>/platform/</a:t>
            </a:r>
            <a:r>
              <a:rPr lang="en-GB" sz="1400" dirty="0" err="1"/>
              <a:t>libnativehelper</a:t>
            </a:r>
            <a:r>
              <a:rPr lang="en-GB" sz="1400" dirty="0"/>
              <a:t>/ </a:t>
            </a:r>
            <a:r>
              <a:rPr lang="ru-RU" sz="1400" dirty="0"/>
              <a:t>со всякими утилитами.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  <a:p>
            <a:r>
              <a:rPr lang="en-GB" sz="1500" dirty="0"/>
              <a:t>https://</a:t>
            </a:r>
            <a:r>
              <a:rPr lang="en-GB" sz="1500" dirty="0" err="1"/>
              <a:t>www.youtube.com</a:t>
            </a:r>
            <a:r>
              <a:rPr lang="en-GB" sz="1500" dirty="0"/>
              <a:t>/</a:t>
            </a:r>
            <a:r>
              <a:rPr lang="en-GB" sz="1500" dirty="0" err="1"/>
              <a:t>watch?v</a:t>
            </a:r>
            <a:r>
              <a:rPr lang="en-GB" sz="1500" dirty="0"/>
              <a:t>=9cKO-pEo5No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Android</a:t>
            </a:r>
            <a:r>
              <a:rPr lang="ru-RU" sz="1500" dirty="0"/>
              <a:t> NDK: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developer.android.com</a:t>
            </a:r>
            <a:r>
              <a:rPr lang="ru-RU" sz="1500" dirty="0"/>
              <a:t>/</a:t>
            </a:r>
            <a:r>
              <a:rPr lang="ru-RU" sz="1500" dirty="0" err="1"/>
              <a:t>training</a:t>
            </a:r>
            <a:r>
              <a:rPr lang="ru-RU" sz="1500" dirty="0"/>
              <a:t>/</a:t>
            </a:r>
            <a:r>
              <a:rPr lang="ru-RU" sz="1500" dirty="0" err="1"/>
              <a:t>articles</a:t>
            </a:r>
            <a:r>
              <a:rPr lang="ru-RU" sz="1500" dirty="0"/>
              <a:t>/</a:t>
            </a:r>
            <a:r>
              <a:rPr lang="ru-RU" sz="1500" dirty="0" err="1"/>
              <a:t>perf-jni#kotlin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vk.com</a:t>
            </a:r>
            <a:r>
              <a:rPr lang="ru-RU" sz="1500" dirty="0"/>
              <a:t>/@</a:t>
            </a:r>
            <a:r>
              <a:rPr lang="ru-RU" sz="1500" dirty="0" err="1"/>
              <a:t>forasoft-kak-ispolzovat-nativnye-biblioteki-v-android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habr.com</a:t>
            </a:r>
            <a:r>
              <a:rPr lang="ru-RU" sz="1500" dirty="0"/>
              <a:t>/</a:t>
            </a:r>
            <a:r>
              <a:rPr lang="ru-RU" sz="1500" dirty="0" err="1"/>
              <a:t>ru</a:t>
            </a:r>
            <a:r>
              <a:rPr lang="ru-RU" sz="1500" dirty="0"/>
              <a:t>/</a:t>
            </a:r>
            <a:r>
              <a:rPr lang="ru-RU" sz="1500" dirty="0" err="1"/>
              <a:t>companies</a:t>
            </a:r>
            <a:r>
              <a:rPr lang="ru-RU" sz="1500" dirty="0"/>
              <a:t>/</a:t>
            </a:r>
            <a:r>
              <a:rPr lang="ru-RU" sz="1500" dirty="0" err="1"/>
              <a:t>e-legion</a:t>
            </a:r>
            <a:r>
              <a:rPr lang="ru-RU" sz="1500" dirty="0"/>
              <a:t>/</a:t>
            </a:r>
            <a:r>
              <a:rPr lang="ru-RU" sz="1500" dirty="0" err="1"/>
              <a:t>articles</a:t>
            </a:r>
            <a:r>
              <a:rPr lang="ru-RU" sz="1500" dirty="0"/>
              <a:t>/487046/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habr.com</a:t>
            </a:r>
            <a:r>
              <a:rPr lang="ru-RU" sz="1500" dirty="0"/>
              <a:t>/</a:t>
            </a:r>
            <a:r>
              <a:rPr lang="ru-RU" sz="1500" dirty="0" err="1"/>
              <a:t>ru</a:t>
            </a:r>
            <a:r>
              <a:rPr lang="ru-RU" sz="1500" dirty="0"/>
              <a:t>/</a:t>
            </a:r>
            <a:r>
              <a:rPr lang="ru-RU" sz="1500" dirty="0" err="1"/>
              <a:t>articles</a:t>
            </a:r>
            <a:r>
              <a:rPr lang="ru-RU" sz="1500" dirty="0"/>
              <a:t>/590535/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www.youtube.com</a:t>
            </a:r>
            <a:r>
              <a:rPr lang="ru-RU" sz="1500" dirty="0"/>
              <a:t>/</a:t>
            </a:r>
            <a:r>
              <a:rPr lang="ru-RU" sz="1500" dirty="0" err="1"/>
              <a:t>watch?v</a:t>
            </a:r>
            <a:r>
              <a:rPr lang="ru-RU" sz="1500" dirty="0"/>
              <a:t>=D5Yg-xLAgQE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www.youtube.com</a:t>
            </a:r>
            <a:r>
              <a:rPr lang="ru-RU" sz="1500" dirty="0"/>
              <a:t>/</a:t>
            </a:r>
            <a:r>
              <a:rPr lang="ru-RU" sz="1500" dirty="0" err="1"/>
              <a:t>watch?v</a:t>
            </a:r>
            <a:r>
              <a:rPr lang="ru-RU" sz="1500" dirty="0"/>
              <a:t>=</a:t>
            </a:r>
            <a:r>
              <a:rPr lang="ru-RU" sz="1500" dirty="0" err="1"/>
              <a:t>uglvahwOvIM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medium.com</a:t>
            </a:r>
            <a:r>
              <a:rPr lang="ru-RU" sz="1500" dirty="0"/>
              <a:t>/</a:t>
            </a:r>
            <a:r>
              <a:rPr lang="ru-RU" sz="1500" dirty="0" err="1"/>
              <a:t>tompee</a:t>
            </a:r>
            <a:r>
              <a:rPr lang="ru-RU" sz="1500" dirty="0"/>
              <a:t>/android-ndk-jni-primer-and-cheat-sheet-18dd006ec07f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github.com</a:t>
            </a:r>
            <a:r>
              <a:rPr lang="ru-RU" sz="1500" dirty="0"/>
              <a:t>/</a:t>
            </a:r>
            <a:r>
              <a:rPr lang="ru-RU" sz="1500" dirty="0" err="1"/>
              <a:t>android</a:t>
            </a:r>
            <a:r>
              <a:rPr lang="ru-RU" sz="1500" dirty="0"/>
              <a:t>/</a:t>
            </a:r>
            <a:r>
              <a:rPr lang="ru-RU" sz="1500" dirty="0" err="1"/>
              <a:t>ndk-samples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JNI: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docs.oracle.com</a:t>
            </a:r>
            <a:r>
              <a:rPr lang="ru-RU" sz="1500" dirty="0"/>
              <a:t>/</a:t>
            </a:r>
            <a:r>
              <a:rPr lang="ru-RU" sz="1500" dirty="0" err="1"/>
              <a:t>javase</a:t>
            </a:r>
            <a:r>
              <a:rPr lang="ru-RU" sz="1500" dirty="0"/>
              <a:t>/8/</a:t>
            </a:r>
            <a:r>
              <a:rPr lang="ru-RU" sz="1500" dirty="0" err="1"/>
              <a:t>docs</a:t>
            </a:r>
            <a:r>
              <a:rPr lang="ru-RU" sz="1500" dirty="0"/>
              <a:t>/</a:t>
            </a:r>
            <a:r>
              <a:rPr lang="ru-RU" sz="1500" dirty="0" err="1"/>
              <a:t>technotes</a:t>
            </a:r>
            <a:r>
              <a:rPr lang="ru-RU" sz="1500" dirty="0"/>
              <a:t>/</a:t>
            </a:r>
            <a:r>
              <a:rPr lang="ru-RU" sz="1500" dirty="0" err="1"/>
              <a:t>guides</a:t>
            </a:r>
            <a:r>
              <a:rPr lang="ru-RU" sz="1500" dirty="0"/>
              <a:t>/</a:t>
            </a:r>
            <a:r>
              <a:rPr lang="ru-RU" sz="1500" dirty="0" err="1"/>
              <a:t>jni</a:t>
            </a:r>
            <a:r>
              <a:rPr lang="ru-RU" sz="1500" dirty="0"/>
              <a:t>/</a:t>
            </a:r>
            <a:r>
              <a:rPr lang="ru-RU" sz="1500" dirty="0" err="1"/>
              <a:t>spec</a:t>
            </a:r>
            <a:r>
              <a:rPr lang="ru-RU" sz="1500" dirty="0"/>
              <a:t>/</a:t>
            </a:r>
            <a:r>
              <a:rPr lang="ru-RU" sz="1500" dirty="0" err="1"/>
              <a:t>jniTOC.html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/>
              <a:t>https</a:t>
            </a:r>
            <a:r>
              <a:rPr lang="ru-RU" sz="1500" dirty="0"/>
              <a:t>://</a:t>
            </a:r>
            <a:r>
              <a:rPr lang="ru-RU" sz="1500" dirty="0" err="1"/>
              <a:t>www.youtube.com</a:t>
            </a:r>
            <a:r>
              <a:rPr lang="ru-RU" sz="1500" dirty="0"/>
              <a:t>/</a:t>
            </a:r>
            <a:r>
              <a:rPr lang="ru-RU" sz="1500" dirty="0" err="1"/>
              <a:t>watch?v</a:t>
            </a:r>
            <a:r>
              <a:rPr lang="ru-RU" sz="1500" dirty="0"/>
              <a:t>=DVTeZdtuHS0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10406554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Android </a:t>
            </a:r>
            <a:r>
              <a:rPr lang="en-GB" dirty="0">
                <a:solidFill>
                  <a:schemeClr val="bg1"/>
                </a:solidFill>
              </a:rPr>
              <a:t>WebView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944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514102" y="350956"/>
            <a:ext cx="9918000" cy="6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WebView</a:t>
            </a:r>
            <a:endParaRPr dirty="0"/>
          </a:p>
        </p:txBody>
      </p:sp>
      <p:sp>
        <p:nvSpPr>
          <p:cNvPr id="770" name="Google Shape;770;p106"/>
          <p:cNvSpPr txBox="1"/>
          <p:nvPr/>
        </p:nvSpPr>
        <p:spPr>
          <a:xfrm>
            <a:off x="514102" y="988842"/>
            <a:ext cx="7947510" cy="540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bg2"/>
                </a:solidFill>
              </a:rPr>
              <a:t>WebView</a:t>
            </a:r>
            <a:r>
              <a:rPr lang="en-GB" sz="1500" dirty="0"/>
              <a:t> - </a:t>
            </a:r>
            <a:r>
              <a:rPr lang="ru-RU" sz="1500" dirty="0"/>
              <a:t>платформенный компонент для отображения веб</a:t>
            </a:r>
            <a:r>
              <a:rPr lang="en-US" sz="1500" dirty="0"/>
              <a:t>-</a:t>
            </a:r>
            <a:r>
              <a:rPr lang="ru-RU" sz="1500" dirty="0"/>
              <a:t>контента внутри </a:t>
            </a:r>
            <a:r>
              <a:rPr lang="en-US" sz="1500" dirty="0"/>
              <a:t>Android-</a:t>
            </a:r>
            <a:r>
              <a:rPr lang="ru-RU" sz="1500" dirty="0"/>
              <a:t>приложения.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По сути, это небольшой веб</a:t>
            </a:r>
            <a:r>
              <a:rPr lang="en-US" sz="1500" dirty="0"/>
              <a:t>-</a:t>
            </a:r>
            <a:r>
              <a:rPr lang="ru-RU" sz="1500" dirty="0"/>
              <a:t>браузер, встроенный в приложение.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Зачем нужна </a:t>
            </a:r>
            <a:r>
              <a:rPr lang="en-US" sz="1500" dirty="0"/>
              <a:t>WebView?</a:t>
            </a: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050" dirty="0"/>
          </a:p>
          <a:p>
            <a:pPr marL="539750" lvl="0" indent="-284163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-"/>
            </a:pPr>
            <a:r>
              <a:rPr lang="ru-RU" sz="1500" dirty="0"/>
              <a:t>позволяет внедрять веб-контент без необходимости перенаправлять пользователя в браузер</a:t>
            </a:r>
          </a:p>
          <a:p>
            <a:pPr marL="539750" lvl="0" indent="-284163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-"/>
            </a:pPr>
            <a:r>
              <a:rPr lang="ru-RU" sz="1500" dirty="0"/>
              <a:t>экономит время на разработку фичи, если она уже есть для веб-платформы - кроссплатформенная технология по своей сути</a:t>
            </a:r>
          </a:p>
          <a:p>
            <a:pPr marL="539750" lvl="0" indent="-284163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-"/>
            </a:pPr>
            <a:r>
              <a:rPr lang="ru-RU" sz="1500" dirty="0"/>
              <a:t>ускорение обновления функциональности приложения</a:t>
            </a:r>
          </a:p>
          <a:p>
            <a:pPr marL="539750" lvl="0" indent="-284163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-"/>
            </a:pPr>
            <a:r>
              <a:rPr lang="ru-RU" sz="1500" dirty="0"/>
              <a:t>работа с </a:t>
            </a:r>
            <a:r>
              <a:rPr lang="en-US" sz="1500" dirty="0"/>
              <a:t>rich-</a:t>
            </a:r>
            <a:r>
              <a:rPr lang="ru-RU" sz="1500" dirty="0"/>
              <a:t>текстом в приложении (</a:t>
            </a:r>
            <a:r>
              <a:rPr lang="en-GB" sz="1500" dirty="0"/>
              <a:t>HTML, CSS, JavaScript</a:t>
            </a:r>
            <a:r>
              <a:rPr lang="ru-RU" sz="15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/>
              <a:t>Недостатки</a:t>
            </a:r>
            <a:r>
              <a:rPr lang="en-US" sz="1500" dirty="0"/>
              <a:t>:</a:t>
            </a:r>
            <a:endParaRPr lang="ru-RU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050" dirty="0"/>
          </a:p>
          <a:p>
            <a:pPr marL="498475" lvl="0" indent="-28257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5000"/>
              <a:buFont typeface="System Font Regular"/>
              <a:buChar char="-"/>
            </a:pPr>
            <a:r>
              <a:rPr lang="ru-RU" sz="1500" dirty="0"/>
              <a:t>хуже производительность, чем у нативных компонентов</a:t>
            </a:r>
          </a:p>
          <a:p>
            <a:pPr marL="498475" lvl="0" indent="-28257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5000"/>
              <a:buFont typeface="System Font Regular"/>
              <a:buChar char="-"/>
            </a:pPr>
            <a:r>
              <a:rPr lang="ru-RU" sz="1500" dirty="0"/>
              <a:t>ограниченное и усложнённое взаимодействие с платформой</a:t>
            </a:r>
          </a:p>
          <a:p>
            <a:pPr marL="498475" lvl="0" indent="-28257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5000"/>
              <a:buFont typeface="System Font Regular"/>
              <a:buChar char="-"/>
            </a:pPr>
            <a:r>
              <a:rPr lang="ru-RU" sz="1500" dirty="0"/>
              <a:t>меньше контроля над приложением, сложная отладка</a:t>
            </a:r>
          </a:p>
          <a:p>
            <a:pPr marL="498475" lvl="0" indent="-28257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5000"/>
              <a:buFont typeface="System Font Regular"/>
              <a:buChar char="-"/>
            </a:pPr>
            <a:r>
              <a:rPr lang="ru-RU" sz="1500" dirty="0"/>
              <a:t>зависимость (частичная или полная) от состояния сети</a:t>
            </a:r>
          </a:p>
          <a:p>
            <a:pPr marL="498475" lvl="0" indent="-28257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5000"/>
              <a:buFont typeface="System Font Regular"/>
              <a:buChar char="-"/>
            </a:pPr>
            <a:r>
              <a:rPr lang="ru-RU" sz="1500" dirty="0"/>
              <a:t>может привнести веб-уязвимости в приложение</a:t>
            </a:r>
          </a:p>
          <a:p>
            <a:pPr marL="498475" lvl="0" indent="-28257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5000"/>
              <a:buFont typeface="System Font Regular"/>
              <a:buChar char="-"/>
            </a:pPr>
            <a:r>
              <a:rPr lang="ru-RU" sz="1500" dirty="0"/>
              <a:t>баги внутри </a:t>
            </a:r>
            <a:r>
              <a:rPr lang="en-US" sz="1500" dirty="0"/>
              <a:t>WebView</a:t>
            </a:r>
            <a:endParaRPr lang="ru-RU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7970C-8B18-87EA-C99B-3AB1A6FE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762" y="464127"/>
            <a:ext cx="2807363" cy="59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5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199;p74">
            <a:extLst>
              <a:ext uri="{FF2B5EF4-FFF2-40B4-BE49-F238E27FC236}">
                <a16:creationId xmlns:a16="http://schemas.microsoft.com/office/drawing/2014/main" id="{03EA7754-519E-9561-E588-901F676C4C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14013" b="15146"/>
          <a:stretch/>
        </p:blipFill>
        <p:spPr>
          <a:xfrm>
            <a:off x="7467601" y="10391"/>
            <a:ext cx="4724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6"/>
          <p:cNvSpPr txBox="1">
            <a:spLocks noGrp="1"/>
          </p:cNvSpPr>
          <p:nvPr>
            <p:ph type="body" idx="1"/>
          </p:nvPr>
        </p:nvSpPr>
        <p:spPr>
          <a:xfrm>
            <a:off x="677334" y="1294062"/>
            <a:ext cx="6485466" cy="44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+mn-lt"/>
              </a:rPr>
              <a:t>Debug-</a:t>
            </a:r>
            <a:r>
              <a:rPr lang="ru-RU" dirty="0">
                <a:solidFill>
                  <a:schemeClr val="bg2"/>
                </a:solidFill>
                <a:latin typeface="+mn-lt"/>
              </a:rPr>
              <a:t>ключ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Android Studio 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автоматически генерирует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debug-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ключ и подписывает им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debug-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сборку.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+mn-lt"/>
              </a:rPr>
              <a:t>Выложить в маркет с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debug-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ключом нельзя.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+mn-lt"/>
              </a:rPr>
              <a:t>Сертификат с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debug-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ключом живёт 30 лет.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ru-RU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+mn-lt"/>
              </a:rPr>
              <a:t>Release-</a:t>
            </a:r>
            <a:r>
              <a:rPr lang="ru-RU" dirty="0">
                <a:solidFill>
                  <a:schemeClr val="bg2"/>
                </a:solidFill>
                <a:latin typeface="+mn-lt"/>
              </a:rPr>
              <a:t>ключ</a:t>
            </a:r>
            <a:endParaRPr lang="en-US" dirty="0">
              <a:solidFill>
                <a:schemeClr val="bg2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+mn-lt"/>
              </a:rPr>
              <a:t>С помощью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Android Studio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 можно создать хранилище ключей (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keystore)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 и сам ключ.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+mn-lt"/>
              </a:rPr>
              <a:t>Иначе это можно сделать вручную с помощью утилиты </a:t>
            </a:r>
            <a:r>
              <a:rPr lang="en-GB" b="0" dirty="0" err="1">
                <a:solidFill>
                  <a:schemeClr val="accent3"/>
                </a:solidFill>
                <a:effectLst/>
                <a:latin typeface="+mn-lt"/>
              </a:rPr>
              <a:t>keytool</a:t>
            </a:r>
            <a:r>
              <a:rPr lang="ru-RU" i="1" dirty="0">
                <a:solidFill>
                  <a:schemeClr val="tx1"/>
                </a:solidFill>
                <a:latin typeface="+mn-lt"/>
              </a:rPr>
              <a:t>.</a:t>
            </a:r>
            <a:endParaRPr lang="ru-RU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+mn-lt"/>
              </a:rPr>
              <a:t>Подписать приложение можно с помощью </a:t>
            </a:r>
            <a:r>
              <a:rPr lang="en-GB" i="0" dirty="0">
                <a:solidFill>
                  <a:schemeClr val="tx1"/>
                </a:solidFill>
                <a:effectLst/>
                <a:latin typeface="+mn-lt"/>
              </a:rPr>
              <a:t>Build &gt; Generate Signed Bundle/APK.</a:t>
            </a:r>
            <a:endParaRPr lang="en-US" i="0" dirty="0">
              <a:solidFill>
                <a:schemeClr val="tx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+mn-lt"/>
              </a:rPr>
              <a:t>Можно настроить автоматическую подпись для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release-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сборки.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35130" y="706218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Виды ключей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BE4A4A-C4E5-8378-D7A0-70D79459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42" y="287127"/>
            <a:ext cx="2747619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F077A7-4555-940A-A07F-F2049D30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781" y="3373932"/>
            <a:ext cx="3826540" cy="31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14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1;p68">
            <a:extLst>
              <a:ext uri="{FF2B5EF4-FFF2-40B4-BE49-F238E27FC236}">
                <a16:creationId xmlns:a16="http://schemas.microsoft.com/office/drawing/2014/main" id="{8D78A9EC-0226-8F14-8735-5D71039E3DD6}"/>
              </a:ext>
            </a:extLst>
          </p:cNvPr>
          <p:cNvSpPr/>
          <p:nvPr/>
        </p:nvSpPr>
        <p:spPr>
          <a:xfrm>
            <a:off x="6741994" y="0"/>
            <a:ext cx="5450005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677875" y="692150"/>
            <a:ext cx="9918000" cy="6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Подключение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F9D3F-96C0-CC92-3A8A-5400839AE727}"/>
              </a:ext>
            </a:extLst>
          </p:cNvPr>
          <p:cNvSpPr txBox="1"/>
          <p:nvPr/>
        </p:nvSpPr>
        <p:spPr>
          <a:xfrm>
            <a:off x="587906" y="2214462"/>
            <a:ext cx="597604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/>
              <a:t>Выдать </a:t>
            </a:r>
            <a:r>
              <a:rPr lang="ru-RU" sz="1600" dirty="0" err="1"/>
              <a:t>пермишен</a:t>
            </a:r>
            <a:r>
              <a:rPr lang="ru-RU" sz="1600" dirty="0"/>
              <a:t> на сеть </a:t>
            </a:r>
            <a:br>
              <a:rPr lang="ru-RU" sz="1600" dirty="0"/>
            </a:b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&lt;uses-permission </a:t>
            </a:r>
            <a:r>
              <a:rPr lang="en-GB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android:name</a:t>
            </a: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GB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android.permission.INTERNET</a:t>
            </a: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  <a:endParaRPr lang="ru-RU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ru-RU" sz="1600" dirty="0"/>
              <a:t>Добавить в разметку</a:t>
            </a:r>
            <a:r>
              <a:rPr lang="en-US" sz="16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WebView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ru-RU" sz="1600" dirty="0"/>
              <a:t>Вызвать у объекта </a:t>
            </a:r>
            <a:r>
              <a:rPr lang="en-US" sz="1600" dirty="0">
                <a:latin typeface="+mn-lt"/>
                <a:cs typeface="Consolas" panose="020B0609020204030204" pitchFamily="49" charset="0"/>
              </a:rPr>
              <a:t>WebView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loadUrl</a:t>
            </a: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loadData</a:t>
            </a:r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/>
          </a:p>
          <a:p>
            <a:r>
              <a:rPr lang="en-US" sz="1600" i="1" dirty="0"/>
              <a:t>4. </a:t>
            </a:r>
            <a:r>
              <a:rPr lang="ru-RU" sz="1600" i="1" dirty="0"/>
              <a:t>Включить поддержку </a:t>
            </a:r>
            <a:r>
              <a:rPr lang="en-US" sz="1600" i="1" dirty="0"/>
              <a:t>JavaScript: </a:t>
            </a:r>
            <a:br>
              <a:rPr lang="en-US" sz="1600" i="1" dirty="0"/>
            </a:br>
            <a:r>
              <a:rPr lang="en-GB" sz="1600" i="1" dirty="0" err="1">
                <a:effectLst/>
              </a:rPr>
              <a:t>myWebView.settings.javaScriptEnabled</a:t>
            </a:r>
            <a:r>
              <a:rPr lang="en-GB" sz="1600" i="1" dirty="0">
                <a:effectLst/>
              </a:rPr>
              <a:t> = true</a:t>
            </a:r>
            <a:endParaRPr lang="ru-RU" sz="1600" i="1" dirty="0">
              <a:effectLst/>
            </a:endParaRPr>
          </a:p>
          <a:p>
            <a:endParaRPr lang="ru-RU" sz="1600" i="1" dirty="0"/>
          </a:p>
          <a:p>
            <a:endParaRPr lang="ru-RU" sz="1600" i="1" dirty="0"/>
          </a:p>
          <a:p>
            <a:endParaRPr lang="ru-RU" sz="1600" i="1" dirty="0"/>
          </a:p>
        </p:txBody>
      </p:sp>
      <p:pic>
        <p:nvPicPr>
          <p:cNvPr id="5" name="Picture 4" descr="A black background with text&#10;&#10;Description automatically generated">
            <a:extLst>
              <a:ext uri="{FF2B5EF4-FFF2-40B4-BE49-F238E27FC236}">
                <a16:creationId xmlns:a16="http://schemas.microsoft.com/office/drawing/2014/main" id="{C61CEB03-1665-AC87-7732-CEEF7744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34" y="2120494"/>
            <a:ext cx="43434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6C209-9E33-0DF0-5865-BC0B1A41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86" y="4180953"/>
            <a:ext cx="5178688" cy="474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63583-D66C-1CE1-0FA7-E8EBDAE973FB}"/>
              </a:ext>
            </a:extLst>
          </p:cNvPr>
          <p:cNvSpPr txBox="1"/>
          <p:nvPr/>
        </p:nvSpPr>
        <p:spPr>
          <a:xfrm>
            <a:off x="627712" y="6165850"/>
            <a:ext cx="5936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hlinkClick r:id="rId5"/>
              </a:rPr>
              <a:t>https://developer.android.com/develop/ui/views/layout/webapps/webview</a:t>
            </a:r>
            <a:endParaRPr lang="en-RU" i="1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5473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677875" y="692150"/>
            <a:ext cx="9918000" cy="6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Взаимодействие </a:t>
            </a:r>
            <a:r>
              <a:rPr lang="en-US" dirty="0"/>
              <a:t>Android -&gt; WebView</a:t>
            </a:r>
            <a:endParaRPr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04975C0-56B7-0872-8777-0DA38E9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057" y="2126829"/>
            <a:ext cx="5011860" cy="301837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1BC28-EA8D-7E42-9CD6-914405FC0AFA}"/>
              </a:ext>
            </a:extLst>
          </p:cNvPr>
          <p:cNvSpPr txBox="1"/>
          <p:nvPr/>
        </p:nvSpPr>
        <p:spPr>
          <a:xfrm>
            <a:off x="677875" y="2936974"/>
            <a:ext cx="5317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Можно вызвать </a:t>
            </a:r>
            <a:r>
              <a:rPr lang="en-RU" sz="2000" dirty="0"/>
              <a:t>JS-</a:t>
            </a:r>
            <a:r>
              <a:rPr lang="ru-RU" sz="2000" dirty="0"/>
              <a:t>функцию со страницы с помощью метода</a:t>
            </a:r>
          </a:p>
          <a:p>
            <a:endParaRPr lang="ru-RU" sz="2000" dirty="0"/>
          </a:p>
          <a:p>
            <a:r>
              <a:rPr lang="en-US" sz="20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evaluateJavascript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30546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21;p68">
            <a:extLst>
              <a:ext uri="{FF2B5EF4-FFF2-40B4-BE49-F238E27FC236}">
                <a16:creationId xmlns:a16="http://schemas.microsoft.com/office/drawing/2014/main" id="{B2E47202-2229-041A-C062-C231E34B364A}"/>
              </a:ext>
            </a:extLst>
          </p:cNvPr>
          <p:cNvSpPr/>
          <p:nvPr/>
        </p:nvSpPr>
        <p:spPr>
          <a:xfrm>
            <a:off x="6346210" y="9899"/>
            <a:ext cx="584579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677875" y="692150"/>
            <a:ext cx="9918000" cy="6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Взаимодействие </a:t>
            </a:r>
            <a:br>
              <a:rPr lang="ru-RU" dirty="0"/>
            </a:br>
            <a:r>
              <a:rPr lang="en-US" dirty="0"/>
              <a:t>WebView</a:t>
            </a:r>
            <a:r>
              <a:rPr lang="ru-RU" dirty="0"/>
              <a:t> -</a:t>
            </a:r>
            <a:r>
              <a:rPr lang="en-US" dirty="0"/>
              <a:t>&gt; Android</a:t>
            </a:r>
            <a:endParaRPr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D867360-3A10-5B90-7914-80A4C258D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4"/>
          <a:stretch/>
        </p:blipFill>
        <p:spPr>
          <a:xfrm>
            <a:off x="6523759" y="1382936"/>
            <a:ext cx="5396346" cy="1678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2357B3-42A1-6A94-1B16-F75D3DA7C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94" b="11360"/>
          <a:stretch/>
        </p:blipFill>
        <p:spPr>
          <a:xfrm>
            <a:off x="6523759" y="3718113"/>
            <a:ext cx="5668241" cy="370237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254FD481-71C0-6B34-1DA9-16C2F970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85" r="53154"/>
          <a:stretch/>
        </p:blipFill>
        <p:spPr>
          <a:xfrm>
            <a:off x="6523759" y="4776041"/>
            <a:ext cx="3684185" cy="1160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29F506-D8EC-A3B9-16BB-95DF8E5DF749}"/>
              </a:ext>
            </a:extLst>
          </p:cNvPr>
          <p:cNvSpPr txBox="1"/>
          <p:nvPr/>
        </p:nvSpPr>
        <p:spPr>
          <a:xfrm>
            <a:off x="677875" y="2564403"/>
            <a:ext cx="5167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Чтобы веб-страница могла обратиться к </a:t>
            </a:r>
            <a:r>
              <a:rPr lang="en-US" sz="1800" dirty="0"/>
              <a:t>Android-</a:t>
            </a:r>
            <a:r>
              <a:rPr lang="ru-RU" sz="1800" dirty="0"/>
              <a:t>приложению, используется </a:t>
            </a:r>
            <a:r>
              <a:rPr lang="en-GB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JavascriptInterface</a:t>
            </a:r>
            <a:r>
              <a:rPr lang="ru-RU" sz="1800" dirty="0">
                <a:effectLst/>
              </a:rPr>
              <a:t>-методы.</a:t>
            </a:r>
          </a:p>
          <a:p>
            <a:endParaRPr lang="ru-RU" sz="1800" dirty="0"/>
          </a:p>
          <a:p>
            <a:r>
              <a:rPr lang="ru-RU" sz="1800" dirty="0"/>
              <a:t>С помощью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addJavascriptInterface</a:t>
            </a:r>
            <a:r>
              <a:rPr lang="en-US" sz="1800" dirty="0"/>
              <a:t> </a:t>
            </a:r>
            <a:r>
              <a:rPr lang="ru-RU" sz="1800" dirty="0"/>
              <a:t>«внутрь» </a:t>
            </a:r>
            <a:r>
              <a:rPr lang="en-US" sz="1800" dirty="0"/>
              <a:t>WebView </a:t>
            </a:r>
            <a:r>
              <a:rPr lang="ru-RU" sz="1800" dirty="0"/>
              <a:t>пробрасывается объект, с которым может взаимодействовать </a:t>
            </a:r>
            <a:r>
              <a:rPr lang="en-US" sz="1800" dirty="0"/>
              <a:t>JS</a:t>
            </a:r>
            <a:r>
              <a:rPr lang="ru-RU" sz="1800" dirty="0"/>
              <a:t>-код веб-страницы.</a:t>
            </a:r>
            <a:endParaRPr lang="ru-RU" sz="1800" dirty="0">
              <a:effectLst/>
            </a:endParaRPr>
          </a:p>
          <a:p>
            <a:endParaRPr lang="ru-RU" sz="1800" dirty="0"/>
          </a:p>
          <a:p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2911541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677875" y="692150"/>
            <a:ext cx="9918000" cy="6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Вспомогательные объекты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9F506-D8EC-A3B9-16BB-95DF8E5DF749}"/>
              </a:ext>
            </a:extLst>
          </p:cNvPr>
          <p:cNvSpPr txBox="1"/>
          <p:nvPr/>
        </p:nvSpPr>
        <p:spPr>
          <a:xfrm>
            <a:off x="677875" y="1759646"/>
            <a:ext cx="53384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WebViewClient</a:t>
            </a:r>
            <a:r>
              <a:rPr lang="ru-RU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позволяет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реализовывать собственную обработку переходов, слушать события загрузки страницы: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shouldOverrideUrlLoading</a:t>
            </a:r>
            <a:endParaRPr lang="en-GB" sz="160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shouldInterceptRequest</a:t>
            </a:r>
            <a:endParaRPr lang="ru-RU" sz="160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onPageStarted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GB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onPageFinished</a:t>
            </a:r>
            <a:endParaRPr lang="ru-RU" sz="160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WebChromeClient</a:t>
            </a:r>
            <a:r>
              <a:rPr lang="en-GB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расширенны</a:t>
            </a:r>
            <a:r>
              <a:rPr lang="ru-R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й</a:t>
            </a:r>
            <a:r>
              <a:rPr lang="ru-RU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набор </a:t>
            </a:r>
            <a:r>
              <a:rPr lang="ru-RU" sz="160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колбеков</a:t>
            </a:r>
            <a:r>
              <a:rPr lang="ru-RU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onConsoleMessage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onJsAlert</a:t>
            </a:r>
            <a:endParaRPr lang="en-GB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onShowFileChooser</a:t>
            </a:r>
            <a:endParaRPr lang="en-GB" sz="160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onShowCustomView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onHideCustomView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поддержка полноэкранного контента (медиа-плееров)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onReceivedTitle</a:t>
            </a:r>
            <a:endParaRPr lang="en-GB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onProgressChanged</a:t>
            </a:r>
            <a:endParaRPr lang="en-RU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339DED9-D79A-BBDD-F40A-45338012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66" y="2429163"/>
            <a:ext cx="5743304" cy="270910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4571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10406554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</a:pPr>
            <a:r>
              <a:rPr lang="ru-RU" dirty="0">
                <a:solidFill>
                  <a:schemeClr val="bg1"/>
                </a:solidFill>
              </a:rPr>
              <a:t>Кроссплатформенная разработка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186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Кроссплатформенная разработка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112" y="1688918"/>
            <a:ext cx="5690047" cy="933133"/>
          </a:xfrm>
        </p:spPr>
        <p:txBody>
          <a:bodyPr>
            <a:normAutofit/>
          </a:bodyPr>
          <a:lstStyle/>
          <a:p>
            <a:pPr marL="228600" indent="0"/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Единая (полностью или частично) кодовая база приложения для разных платформ.</a:t>
            </a:r>
          </a:p>
          <a:p>
            <a:pPr marL="228600" indent="0"/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6FC058E-F31F-BEFC-E802-CE9695159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827" t="10108" r="8309" b="10207"/>
          <a:stretch/>
        </p:blipFill>
        <p:spPr>
          <a:xfrm>
            <a:off x="6841810" y="2155485"/>
            <a:ext cx="4791837" cy="3148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F775F-A629-4315-5A70-81B3ACC36AAA}"/>
              </a:ext>
            </a:extLst>
          </p:cNvPr>
          <p:cNvSpPr txBox="1"/>
          <p:nvPr/>
        </p:nvSpPr>
        <p:spPr>
          <a:xfrm>
            <a:off x="558353" y="2974719"/>
            <a:ext cx="570380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0"/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</a:p>
          <a:p>
            <a:pPr marL="228600" indent="0"/>
            <a:endParaRPr lang="ru-RU" sz="1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Clr>
                <a:schemeClr val="accent6"/>
              </a:buClr>
              <a:buFont typeface="System Font Regular"/>
              <a:buChar char="+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ускорение / удешевление разработки:</a:t>
            </a:r>
          </a:p>
          <a:p>
            <a:pPr marL="514350" indent="-285750">
              <a:buClr>
                <a:schemeClr val="accent6"/>
              </a:buClr>
              <a:buFont typeface="System Font Regular"/>
              <a:buChar char="+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нужно меньше разработчиков</a:t>
            </a:r>
          </a:p>
          <a:p>
            <a:pPr marL="514350" indent="-285750">
              <a:buClr>
                <a:schemeClr val="accent6"/>
              </a:buClr>
              <a:buFont typeface="System Font Regular"/>
              <a:buChar char="+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ускорение написания и модификации кода (?)</a:t>
            </a:r>
          </a:p>
          <a:p>
            <a:pPr marL="514350" indent="-285750">
              <a:buClr>
                <a:schemeClr val="accent6"/>
              </a:buClr>
              <a:buFont typeface="System Font Regular"/>
              <a:buChar char="+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упрощение коммуникаций</a:t>
            </a:r>
          </a:p>
          <a:p>
            <a:pPr marL="514350" indent="-285750">
              <a:buClr>
                <a:schemeClr val="accent6"/>
              </a:buClr>
              <a:buFont typeface="System Font Regular"/>
              <a:buChar char="+"/>
            </a:pPr>
            <a:r>
              <a:rPr lang="ru-RU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консистентность</a:t>
            </a: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поведения между платформами</a:t>
            </a:r>
          </a:p>
          <a:p>
            <a:pPr marL="228600" indent="0"/>
            <a:endParaRPr lang="ru-RU" sz="1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</a:p>
          <a:p>
            <a:pPr marL="228600" indent="0"/>
            <a:endParaRPr lang="ru-RU" sz="1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Clr>
                <a:schemeClr val="accent3"/>
              </a:buClr>
              <a:buFont typeface="System Font Regular"/>
              <a:buChar char="-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сложнее в изучении, сложнее искать разработчиков</a:t>
            </a:r>
          </a:p>
          <a:p>
            <a:pPr marL="514350" indent="-285750">
              <a:buClr>
                <a:schemeClr val="accent3"/>
              </a:buClr>
              <a:buFont typeface="System Font Regular"/>
              <a:buChar char="-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с производительностью</a:t>
            </a:r>
          </a:p>
          <a:p>
            <a:pPr marL="514350" indent="-285750">
              <a:buClr>
                <a:schemeClr val="accent3"/>
              </a:buClr>
              <a:buFont typeface="System Font Regular"/>
              <a:buChar char="-"/>
            </a:pPr>
            <a:r>
              <a:rPr lang="ru-RU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ограничение возможностей разработки</a:t>
            </a:r>
            <a:endParaRPr lang="en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7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Фреймворки</a:t>
            </a:r>
            <a:endParaRPr dirty="0"/>
          </a:p>
        </p:txBody>
      </p:sp>
      <p:pic>
        <p:nvPicPr>
          <p:cNvPr id="25602" name="Picture 2" descr="Comparison table of various cross platform app development frameworks">
            <a:extLst>
              <a:ext uri="{FF2B5EF4-FFF2-40B4-BE49-F238E27FC236}">
                <a16:creationId xmlns:a16="http://schemas.microsoft.com/office/drawing/2014/main" id="{0C83EEC6-E049-DD72-24C0-C714260B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9" y="657225"/>
            <a:ext cx="5714225" cy="568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813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418654" y="358669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fontAlgn="base"/>
            <a:r>
              <a:rPr lang="en-US" dirty="0"/>
              <a:t>Web-</a:t>
            </a:r>
            <a:r>
              <a:rPr lang="ru-RU" dirty="0"/>
              <a:t>гибридные приложения</a:t>
            </a:r>
            <a:br>
              <a:rPr lang="en-GB" b="1" i="0" dirty="0">
                <a:solidFill>
                  <a:srgbClr val="19191C"/>
                </a:solidFill>
                <a:effectLst/>
                <a:latin typeface="JetBrains Sans"/>
              </a:rPr>
            </a:b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655" y="946497"/>
            <a:ext cx="7249763" cy="5496562"/>
          </a:xfrm>
        </p:spPr>
        <p:txBody>
          <a:bodyPr>
            <a:noAutofit/>
          </a:bodyPr>
          <a:lstStyle/>
          <a:p>
            <a:pPr marL="228600" indent="0"/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гибридные приложения</a:t>
            </a:r>
            <a:r>
              <a:rPr lang="ru-RU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используют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 (</a:t>
            </a:r>
            <a:r>
              <a:rPr lang="en-GB" sz="140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HTML, CSS,</a:t>
            </a:r>
            <a:r>
              <a:rPr lang="ru-RU" sz="140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ru-RU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для написания нативного приложения.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sz="9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GB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Cordova (PhoneGap)</a:t>
            </a:r>
            <a:endParaRPr 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появился в 2009 году в </a:t>
            </a:r>
            <a:r>
              <a:rPr lang="en-GB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Nitobi</a:t>
            </a:r>
            <a:r>
              <a:rPr lang="ru-RU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в 2011 был куплен </a:t>
            </a:r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Adobe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платформы: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iOS, Android, 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десктоп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сути обёртка над </a:t>
            </a:r>
            <a:r>
              <a:rPr lang="en-GB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WebView</a:t>
            </a:r>
            <a:r>
              <a:rPr lang="ru-RU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позволяет писать мобильные приложения, используя </a:t>
            </a:r>
            <a:r>
              <a:rPr lang="en-GB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CSS3, HTML5, 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GB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</a:t>
            </a:r>
            <a:endParaRPr lang="ru-RU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подключать плагины, дающие доступ к нативным фичам платформы (геолокация, камера и т.д.)</a:t>
            </a:r>
          </a:p>
          <a:p>
            <a:pPr marL="228600" indent="0"/>
            <a:endParaRPr lang="en-US" sz="900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GB" sz="140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Ionic﻿ Capacitor</a:t>
            </a:r>
          </a:p>
          <a:p>
            <a:pPr marL="228600" indent="0"/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верхнеуровневый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фреймворк для разработки приложений для различных платформ с использованием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средств.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набор готовых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компонентов.</a:t>
            </a:r>
          </a:p>
          <a:p>
            <a:pPr marL="228600" indent="0"/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Изначально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Ionic 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работал поверх </a:t>
            </a:r>
            <a:r>
              <a:rPr lang="en-GB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Cordova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но затем разработчики создали свой фреймворк для мобильных приложений - 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 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упрощает взаимодействие с нативными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платформ.</a:t>
            </a:r>
          </a:p>
          <a:p>
            <a:pPr marL="228600" indent="0"/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en-GB" sz="140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en-GB" sz="140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sz="14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28E18E54-BDF7-6EE9-63DE-D2CFF0FE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91" y="3892838"/>
            <a:ext cx="3770353" cy="20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Artwork - Apache Cordova">
            <a:extLst>
              <a:ext uri="{FF2B5EF4-FFF2-40B4-BE49-F238E27FC236}">
                <a16:creationId xmlns:a16="http://schemas.microsoft.com/office/drawing/2014/main" id="{8977A20B-EEAA-31BA-04BF-0E0057CD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104" y="1852860"/>
            <a:ext cx="2491245" cy="11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46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.NET MAUI﻿</a:t>
            </a:r>
            <a:r>
              <a:rPr lang="ru-RU" dirty="0"/>
              <a:t> </a:t>
            </a:r>
            <a:r>
              <a:rPr lang="en-US" dirty="0"/>
              <a:t>/ Xamarin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876" y="1738313"/>
            <a:ext cx="6411638" cy="4427537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появился в 2011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2016 года находится под управлением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2022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Xamarin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стал частью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эволюционировал в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MAUI﻿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Multi-platform App U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платформы: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iOS, Android, macOS, Windows</a:t>
            </a:r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языки: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XAML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использует на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тивный рендеринг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(views, </a:t>
            </a:r>
            <a:r>
              <a:rPr lang="en-US" dirty="0" err="1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UIKit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b="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доступны нативные фичи (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GPS,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акселерометр, состояние сети т.д.)</a:t>
            </a:r>
            <a:endParaRPr lang="en-US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приложения: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NBC Sports Next</a:t>
            </a:r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.NET MAUI supported platforms.">
            <a:extLst>
              <a:ext uri="{FF2B5EF4-FFF2-40B4-BE49-F238E27FC236}">
                <a16:creationId xmlns:a16="http://schemas.microsoft.com/office/drawing/2014/main" id="{0B5D86BD-7144-5DBD-40BB-8BC52533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18" y="346298"/>
            <a:ext cx="3465053" cy="30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puter with a website on it&#10;&#10;Description automatically generated">
            <a:extLst>
              <a:ext uri="{FF2B5EF4-FFF2-40B4-BE49-F238E27FC236}">
                <a16:creationId xmlns:a16="http://schemas.microsoft.com/office/drawing/2014/main" id="{C2D0C02A-A0F4-7139-F953-E83C40A0B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939" y="3839854"/>
            <a:ext cx="4480821" cy="26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1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560393" y="326803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Native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573" y="1014200"/>
            <a:ext cx="6758002" cy="5300077"/>
          </a:xfrm>
        </p:spPr>
        <p:txBody>
          <a:bodyPr>
            <a:normAutofit lnSpcReduction="10000"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разработан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Facebook,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релиз в 2015, но всё ещё не получил версию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1.X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основан на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ReactJS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языки разработки: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JavaScript, JS</a:t>
            </a:r>
            <a:r>
              <a:rPr lang="en-GB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ru-RU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платформы: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Android, iOS, web,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десктопы</a:t>
            </a:r>
            <a:endParaRPr lang="ru-RU" b="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 отдельный поток, на котором работает </a:t>
            </a:r>
            <a:r>
              <a:rPr lang="en-GB" b="0" i="0" dirty="0">
                <a:solidFill>
                  <a:srgbClr val="3737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en-US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dirty="0" err="1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b="0" i="0" dirty="0" err="1">
                <a:solidFill>
                  <a:srgbClr val="3737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ript</a:t>
            </a:r>
            <a:r>
              <a:rPr lang="en-GB" b="0" i="0" dirty="0">
                <a:solidFill>
                  <a:srgbClr val="3737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VM - </a:t>
            </a:r>
            <a:r>
              <a:rPr lang="ru-RU" b="0" i="0" dirty="0">
                <a:solidFill>
                  <a:srgbClr val="3737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этот поток взаимодействует с </a:t>
            </a:r>
            <a:r>
              <a:rPr lang="en-US" b="0" i="0" dirty="0">
                <a:solidFill>
                  <a:srgbClr val="3737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r>
              <a:rPr lang="ru-RU" b="0" i="0" dirty="0">
                <a:solidFill>
                  <a:srgbClr val="3737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потоком через </a:t>
            </a:r>
            <a:r>
              <a:rPr lang="ru-RU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специальный бридж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поток с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VM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преобразует исходную разметку в нативные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компоненты (для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-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rgbClr val="3737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обновлять код на лету (</a:t>
            </a:r>
            <a:r>
              <a:rPr lang="en-GB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The Air, OTA) -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загружать код из внешнего сервиса (например </a:t>
            </a:r>
            <a:r>
              <a:rPr lang="en-GB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GB" dirty="0" err="1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CodePush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обновлять приложение (без обновления приложения в маркете)</a:t>
            </a:r>
            <a:endParaRPr lang="en-GB" b="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всё равно требоваться написание нативных модулей (под каждую платформу)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 в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UberEats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Instagram,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Skype, Airbnb, Pinterest</a:t>
            </a:r>
            <a:endParaRPr lang="ru-RU" b="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 descr="react native bridge">
            <a:extLst>
              <a:ext uri="{FF2B5EF4-FFF2-40B4-BE49-F238E27FC236}">
                <a16:creationId xmlns:a16="http://schemas.microsoft.com/office/drawing/2014/main" id="{4A9EBFA9-C00A-B864-3C13-9645DE77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97" y="1971128"/>
            <a:ext cx="3944910" cy="1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React Native — Википедия">
            <a:extLst>
              <a:ext uri="{FF2B5EF4-FFF2-40B4-BE49-F238E27FC236}">
                <a16:creationId xmlns:a16="http://schemas.microsoft.com/office/drawing/2014/main" id="{9F5E848C-7CC0-FA1A-DF1A-AB648FEF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025" y="428238"/>
            <a:ext cx="1348255" cy="11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s screenshots of a phone&#10;&#10;Description automatically generated">
            <a:extLst>
              <a:ext uri="{FF2B5EF4-FFF2-40B4-BE49-F238E27FC236}">
                <a16:creationId xmlns:a16="http://schemas.microsoft.com/office/drawing/2014/main" id="{9DBB40E9-CBB8-A657-613C-A593F972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019" y="3429000"/>
            <a:ext cx="3096266" cy="29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5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22551D29-63D8-C1E8-6D7F-0B4FA43447A6}"/>
              </a:ext>
            </a:extLst>
          </p:cNvPr>
          <p:cNvSpPr/>
          <p:nvPr/>
        </p:nvSpPr>
        <p:spPr>
          <a:xfrm>
            <a:off x="5500256" y="0"/>
            <a:ext cx="6691744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3990919" cy="442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Android Studio </a:t>
            </a:r>
            <a:r>
              <a:rPr lang="ru-RU" dirty="0"/>
              <a:t>добавляет информацию о подписи в</a:t>
            </a:r>
            <a:r>
              <a:rPr lang="en-US" dirty="0"/>
              <a:t> </a:t>
            </a:r>
            <a:r>
              <a:rPr lang="ru-RU" dirty="0">
                <a:solidFill>
                  <a:schemeClr val="accent3"/>
                </a:solidFill>
              </a:rPr>
              <a:t>открытом</a:t>
            </a:r>
            <a:r>
              <a:rPr lang="ru-RU" dirty="0"/>
              <a:t> виде в </a:t>
            </a:r>
            <a:r>
              <a:rPr lang="en-US" dirty="0" err="1"/>
              <a:t>build.gradle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/>
              <a:t>Если планируется где-то публиковать исходный код, стоит вынести эту информацию в локальный </a:t>
            </a:r>
            <a:r>
              <a:rPr lang="en-US" dirty="0"/>
              <a:t>properties-</a:t>
            </a:r>
            <a:r>
              <a:rPr lang="ru-RU" dirty="0"/>
              <a:t>файл. </a:t>
            </a:r>
          </a:p>
        </p:txBody>
      </p:sp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Конфигурация</a:t>
            </a:r>
            <a:endParaRPr dirty="0"/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77A9424-DDC6-2A17-D7D6-BBC456E8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996" y="4347383"/>
            <a:ext cx="5586704" cy="2226511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EDD5D64-A0C2-6815-D44D-D02AD8A2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96" y="1616296"/>
            <a:ext cx="6493710" cy="2228047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C315744-71C2-8684-2321-2A39EAAD0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996" y="482822"/>
            <a:ext cx="2735283" cy="7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6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53" y="1581671"/>
            <a:ext cx="6411638" cy="4427537"/>
          </a:xfrm>
        </p:spPr>
        <p:txBody>
          <a:bodyPr anchor="ctr"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платформы: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Android, iOS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web,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десктоп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разрабатывается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Google,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первый релиз в 2017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программирования: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поддерживает часть нативных фич (геолокация, камера), остальные можно поддержать через </a:t>
            </a:r>
            <a:r>
              <a:rPr lang="en-US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Platform Channel</a:t>
            </a:r>
            <a:endParaRPr lang="ru-RU" b="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компоненты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Design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AOT (ahead-of-time)-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компиляция в нативный код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нативные </a:t>
            </a:r>
            <a:r>
              <a:rPr lang="en-GB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x86-</a:t>
            </a:r>
            <a:r>
              <a:rPr lang="ru-RU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библиотеки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b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debug-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режиме </a:t>
            </a:r>
            <a:r>
              <a:rPr lang="ru-RU" dirty="0" err="1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компилирируется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JVM-</a:t>
            </a:r>
            <a:r>
              <a:rPr lang="ru-RU" dirty="0" err="1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байткод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чтобы работал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reload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 приложений: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eBay, Alibaba, Google Pay</a:t>
            </a:r>
            <a:endParaRPr lang="ru-RU" b="0" i="0" dirty="0">
              <a:solidFill>
                <a:srgbClr val="19191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4" name="Picture 4" descr="Изображение логотипа">
            <a:extLst>
              <a:ext uri="{FF2B5EF4-FFF2-40B4-BE49-F238E27FC236}">
                <a16:creationId xmlns:a16="http://schemas.microsoft.com/office/drawing/2014/main" id="{90D35091-D730-CFA0-0EBD-D5C0D23B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78" y="1153590"/>
            <a:ext cx="1890370" cy="5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C51995F6-D5A0-8953-ACAF-1BDAB7E5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1126288"/>
            <a:ext cx="2130582" cy="60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Architectural&#10;diagram">
            <a:extLst>
              <a:ext uri="{FF2B5EF4-FFF2-40B4-BE49-F238E27FC236}">
                <a16:creationId xmlns:a16="http://schemas.microsoft.com/office/drawing/2014/main" id="{24271FD8-6799-BCFE-20AF-8C9751DE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2105019"/>
            <a:ext cx="4791361" cy="39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264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Отрисовка во </a:t>
            </a:r>
            <a:r>
              <a:rPr lang="en-US" dirty="0"/>
              <a:t>Flutter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736" y="1215231"/>
            <a:ext cx="5926729" cy="4427537"/>
          </a:xfrm>
        </p:spPr>
        <p:txBody>
          <a:bodyPr anchor="ctr">
            <a:noAutofit/>
          </a:bodyPr>
          <a:lstStyle/>
          <a:p>
            <a:pPr marL="228600" indent="0"/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Изначально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использовал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Skia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отрисовки, но с этого года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мобильных платформ переходит на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Impeller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GB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Skia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компилирует шейдеры во время выполнения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это позволяет адаптироваться к различным графическим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таким как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OpenGL, Vulkan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Metal,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 генерировать оптимальные шейдеры для каждого из них. 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Impeller 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разработан командой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исключительно для него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Impeller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компилирует шейдеры во время сборки самого движка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0961FF08-D3B7-30B5-AFD4-9CDEA819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82" y="3336811"/>
            <a:ext cx="5223164" cy="26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Skia Graphics Engine - Wikipedia">
            <a:extLst>
              <a:ext uri="{FF2B5EF4-FFF2-40B4-BE49-F238E27FC236}">
                <a16:creationId xmlns:a16="http://schemas.microsoft.com/office/drawing/2014/main" id="{0B66B2D7-F37E-F835-B5A0-BC2CD1C5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949" y="1270436"/>
            <a:ext cx="1874361" cy="103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rtoon bird wearing a hat and holding a blackboard&#10;&#10;Description automatically generated">
            <a:extLst>
              <a:ext uri="{FF2B5EF4-FFF2-40B4-BE49-F238E27FC236}">
                <a16:creationId xmlns:a16="http://schemas.microsoft.com/office/drawing/2014/main" id="{E4EC7860-D0B6-05F0-15EF-431FDCC12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743" y="925206"/>
            <a:ext cx="1661968" cy="1811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2F2AD-979A-6E3D-22AF-599CD5CCC3E9}"/>
              </a:ext>
            </a:extLst>
          </p:cNvPr>
          <p:cNvSpPr txBox="1"/>
          <p:nvPr/>
        </p:nvSpPr>
        <p:spPr>
          <a:xfrm>
            <a:off x="352192" y="6165849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0"/>
            <a:r>
              <a:rPr lang="en-GB" sz="1200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https://habr.com/ru/articles/795265/</a:t>
            </a:r>
          </a:p>
          <a:p>
            <a:pPr marL="228600" indent="0"/>
            <a:r>
              <a:rPr lang="en-GB" sz="1200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https://www.youtube.com/watch?v=vd5NqS01rlA</a:t>
            </a:r>
            <a:endParaRPr lang="ru-RU" sz="1200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U" sz="1200" dirty="0"/>
          </a:p>
        </p:txBody>
      </p:sp>
    </p:spTree>
    <p:extLst>
      <p:ext uri="{BB962C8B-B14F-4D97-AF65-F5344CB8AC3E}">
        <p14:creationId xmlns:p14="http://schemas.microsoft.com/office/powerpoint/2010/main" val="345363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Kotlin Compiler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643" y="1549149"/>
            <a:ext cx="4675539" cy="4447888"/>
          </a:xfrm>
        </p:spPr>
        <p:txBody>
          <a:bodyPr anchor="ctr">
            <a:normAutofit/>
          </a:bodyPr>
          <a:lstStyle/>
          <a:p>
            <a:pPr marL="228600" indent="0"/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Frontend-</a:t>
            </a:r>
            <a:r>
              <a:rPr lang="ru-RU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компилятор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основе </a:t>
            </a:r>
            <a:r>
              <a:rPr lang="ru-RU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исходного кода составляет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Абстрактное Синтаксическое Дерево (</a:t>
            </a:r>
            <a:r>
              <a:rPr lang="en-GB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а затем компилирует его </a:t>
            </a:r>
            <a:r>
              <a:rPr lang="ru-RU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более низкоуровневое представление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 Representation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приближен к машинному коду, но всё ещё </a:t>
            </a:r>
            <a:r>
              <a:rPr lang="ru-RU" dirty="0" err="1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платформонезависим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ru-RU" dirty="0">
              <a:solidFill>
                <a:srgbClr val="1919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en-US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Backend-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компилятор производит код, специфичный для платформы.</a:t>
            </a:r>
          </a:p>
        </p:txBody>
      </p:sp>
      <p:sp>
        <p:nvSpPr>
          <p:cNvPr id="6" name="AutoShape 6" descr="Kotlin K2 compiler architecture">
            <a:extLst>
              <a:ext uri="{FF2B5EF4-FFF2-40B4-BE49-F238E27FC236}">
                <a16:creationId xmlns:a16="http://schemas.microsoft.com/office/drawing/2014/main" id="{3378085F-0AEF-83F0-DEEB-FECB766750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8" name="Picture 7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B4E9B4A5-4D85-0EDF-72E9-3156982B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457" y="2085751"/>
            <a:ext cx="5861677" cy="35716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0837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Kotlin Multiplatform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58" y="1719666"/>
            <a:ext cx="3388229" cy="4447888"/>
          </a:xfrm>
        </p:spPr>
        <p:txBody>
          <a:bodyPr>
            <a:normAutofit lnSpcReduction="10000"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платформы: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Android, iOS, web, desktop </a:t>
            </a: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server-side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языки: </a:t>
            </a:r>
            <a:r>
              <a:rPr lang="en-GB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Kotlin, Groovy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</a:t>
            </a:r>
            <a:r>
              <a:rPr lang="ru-RU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переиспользовать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разных платформах единую кодовую базу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использования платформенных возможностей используется механизм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expect/actual</a:t>
            </a:r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сборки использует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Gradle</a:t>
            </a:r>
            <a:endParaRPr lang="ru-RU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91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используется в приложениях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McDonald's, Netflix,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Trello, </a:t>
            </a:r>
            <a:r>
              <a:rPr lang="en-GB" b="0" i="0" dirty="0">
                <a:solidFill>
                  <a:srgbClr val="19191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Philips</a:t>
            </a:r>
          </a:p>
        </p:txBody>
      </p:sp>
      <p:pic>
        <p:nvPicPr>
          <p:cNvPr id="23554" name="Picture 2" descr="Parts of code Kotlin Multiplatform users can share between platforms">
            <a:extLst>
              <a:ext uri="{FF2B5EF4-FFF2-40B4-BE49-F238E27FC236}">
                <a16:creationId xmlns:a16="http://schemas.microsoft.com/office/drawing/2014/main" id="{47A8B71F-E075-2CA9-B360-2416557B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01" y="1717962"/>
            <a:ext cx="7560941" cy="42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65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Targets</a:t>
            </a:r>
            <a:endParaRPr dirty="0"/>
          </a:p>
        </p:txBody>
      </p:sp>
      <p:sp>
        <p:nvSpPr>
          <p:cNvPr id="7" name="AutoShape 6" descr="Code shared across different platforms">
            <a:extLst>
              <a:ext uri="{FF2B5EF4-FFF2-40B4-BE49-F238E27FC236}">
                <a16:creationId xmlns:a16="http://schemas.microsoft.com/office/drawing/2014/main" id="{519944B0-69A9-873D-9154-4C18CBC1F8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10" name="Google Shape;867;p121">
            <a:extLst>
              <a:ext uri="{FF2B5EF4-FFF2-40B4-BE49-F238E27FC236}">
                <a16:creationId xmlns:a16="http://schemas.microsoft.com/office/drawing/2014/main" id="{EC84C501-B236-2D7D-54B2-49522DC532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235" r="5936"/>
          <a:stretch/>
        </p:blipFill>
        <p:spPr>
          <a:xfrm>
            <a:off x="1036147" y="2236786"/>
            <a:ext cx="5266266" cy="268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43FFA30-26F7-CF43-48DD-994FFB0E9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25" y="692150"/>
            <a:ext cx="5150723" cy="2093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776" name="Picture 8" descr="Shared sources">
            <a:extLst>
              <a:ext uri="{FF2B5EF4-FFF2-40B4-BE49-F238E27FC236}">
                <a16:creationId xmlns:a16="http://schemas.microsoft.com/office/drawing/2014/main" id="{0C7C956B-16EC-D272-920E-17859706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42" y="3429000"/>
            <a:ext cx="3518287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556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expect / actual</a:t>
            </a:r>
            <a:endParaRPr dirty="0"/>
          </a:p>
        </p:txBody>
      </p:sp>
      <p:sp>
        <p:nvSpPr>
          <p:cNvPr id="7" name="AutoShape 6" descr="Code shared across different platforms">
            <a:extLst>
              <a:ext uri="{FF2B5EF4-FFF2-40B4-BE49-F238E27FC236}">
                <a16:creationId xmlns:a16="http://schemas.microsoft.com/office/drawing/2014/main" id="{519944B0-69A9-873D-9154-4C18CBC1F8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2" name="Google Shape;882;p123">
            <a:extLst>
              <a:ext uri="{FF2B5EF4-FFF2-40B4-BE49-F238E27FC236}">
                <a16:creationId xmlns:a16="http://schemas.microsoft.com/office/drawing/2014/main" id="{95661EA9-B000-0A95-E4ED-FE8DBABEED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474" b="1"/>
          <a:stretch/>
        </p:blipFill>
        <p:spPr>
          <a:xfrm>
            <a:off x="2164146" y="2840181"/>
            <a:ext cx="8168507" cy="315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3C4DAC-FBED-518C-BDB9-8290B86FB4CC}"/>
              </a:ext>
            </a:extLst>
          </p:cNvPr>
          <p:cNvSpPr txBox="1"/>
          <p:nvPr/>
        </p:nvSpPr>
        <p:spPr>
          <a:xfrm>
            <a:off x="914400" y="1565564"/>
            <a:ext cx="10835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expect / actual - </a:t>
            </a:r>
            <a:r>
              <a:rPr lang="ru-RU" sz="1600" dirty="0"/>
              <a:t>для взаимодействия с платформенными </a:t>
            </a:r>
            <a:r>
              <a:rPr lang="en-RU" sz="1600" dirty="0"/>
              <a:t>API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модификатором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expect</a:t>
            </a:r>
            <a:r>
              <a:rPr lang="ru-RU" sz="1600" dirty="0"/>
              <a:t> можно пометить функцию, свойство, класс, интерфейс, </a:t>
            </a:r>
            <a:r>
              <a:rPr lang="en-US" sz="1600" dirty="0" err="1"/>
              <a:t>enum</a:t>
            </a:r>
            <a:r>
              <a:rPr lang="en-US" sz="1600" dirty="0"/>
              <a:t>-</a:t>
            </a:r>
            <a:r>
              <a:rPr lang="ru-RU" sz="1600" dirty="0"/>
              <a:t>класс или аннотацию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компилятор подставит нужную реализацию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81051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Management</a:t>
            </a:r>
            <a:endParaRPr dirty="0"/>
          </a:p>
        </p:txBody>
      </p:sp>
      <p:sp>
        <p:nvSpPr>
          <p:cNvPr id="7" name="AutoShape 6" descr="Code shared across different platforms">
            <a:extLst>
              <a:ext uri="{FF2B5EF4-FFF2-40B4-BE49-F238E27FC236}">
                <a16:creationId xmlns:a16="http://schemas.microsoft.com/office/drawing/2014/main" id="{519944B0-69A9-873D-9154-4C18CBC1F8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C4DAC-FBED-518C-BDB9-8290B86FB4CC}"/>
              </a:ext>
            </a:extLst>
          </p:cNvPr>
          <p:cNvSpPr txBox="1"/>
          <p:nvPr/>
        </p:nvSpPr>
        <p:spPr>
          <a:xfrm>
            <a:off x="677334" y="2334032"/>
            <a:ext cx="10267331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JVM: JVM GC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JS: JavaScript GC,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предоставляемый платформой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Kotlin/Native -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параллельно с приложением работает трассирующий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Reference Counting GC -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для каждого объекта ведётся подсчёт ссылок на него. Если счётчик равен 0, значит память объекта можно очистить.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9C202-AEC1-A96E-8BC4-E65AF43D1CA6}"/>
              </a:ext>
            </a:extLst>
          </p:cNvPr>
          <p:cNvSpPr txBox="1"/>
          <p:nvPr/>
        </p:nvSpPr>
        <p:spPr>
          <a:xfrm>
            <a:off x="689317" y="6274191"/>
            <a:ext cx="4599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kotlinlang.org</a:t>
            </a:r>
            <a:r>
              <a:rPr lang="en-US" dirty="0">
                <a:hlinkClick r:id="rId3"/>
              </a:rPr>
              <a:t>/docs/native-memory-</a:t>
            </a:r>
            <a:r>
              <a:rPr lang="en-US" dirty="0" err="1">
                <a:hlinkClick r:id="rId3"/>
              </a:rPr>
              <a:t>manager.html</a:t>
            </a:r>
            <a:endParaRPr lang="en-US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21286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199;p74">
            <a:extLst>
              <a:ext uri="{FF2B5EF4-FFF2-40B4-BE49-F238E27FC236}">
                <a16:creationId xmlns:a16="http://schemas.microsoft.com/office/drawing/2014/main" id="{53083835-271B-8C83-1A98-E0CB23FA31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14013" b="15146"/>
          <a:stretch/>
        </p:blipFill>
        <p:spPr>
          <a:xfrm>
            <a:off x="6659208" y="10391"/>
            <a:ext cx="55327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Compose Multiplatform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483" y="2078964"/>
            <a:ext cx="5201779" cy="4014355"/>
          </a:xfrm>
        </p:spPr>
        <p:txBody>
          <a:bodyPr>
            <a:normAutofit/>
          </a:bodyPr>
          <a:lstStyle/>
          <a:p>
            <a:pPr marL="22860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отрисовки использует </a:t>
            </a:r>
            <a:r>
              <a:rPr lang="en-GB" sz="1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Skiko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Skia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Kotlin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Готовность: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-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релиз (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Jetpack Compose)</a:t>
            </a:r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0"/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MacOS, Linux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релиз 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0"/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 iOS - alpha</a:t>
            </a:r>
          </a:p>
          <a:p>
            <a:pPr marL="361950" indent="0"/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🔬 Web - experimental</a:t>
            </a:r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9D8FCD6-0BA6-83DF-3A6C-9D7ACF492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9875" y="570888"/>
            <a:ext cx="5935749" cy="2453443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3A6DF3-0593-E881-80B4-95F6C14A5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847" y="3269032"/>
            <a:ext cx="4467806" cy="3270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5777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Библиотеки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1F104-4BDE-AD49-6E27-AAC026420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263" y="1278615"/>
            <a:ext cx="5304365" cy="860903"/>
          </a:xfrm>
        </p:spPr>
        <p:txBody>
          <a:bodyPr>
            <a:normAutofit/>
          </a:bodyPr>
          <a:lstStyle/>
          <a:p>
            <a:r>
              <a:rPr lang="en-GB" sz="1200" dirty="0">
                <a:hlinkClick r:id="rId3"/>
              </a:rPr>
              <a:t>https://github.com/AAkira/Kotlin-Multiplatform-Libraries</a:t>
            </a:r>
            <a:endParaRPr lang="ru-RU" sz="1200" dirty="0"/>
          </a:p>
          <a:p>
            <a:endParaRPr lang="ru-RU" sz="1200" dirty="0"/>
          </a:p>
          <a:p>
            <a:endParaRPr lang="en-RU" sz="1200" dirty="0"/>
          </a:p>
        </p:txBody>
      </p:sp>
      <p:sp>
        <p:nvSpPr>
          <p:cNvPr id="6" name="AutoShape 2" descr="Ktor logo">
            <a:extLst>
              <a:ext uri="{FF2B5EF4-FFF2-40B4-BE49-F238E27FC236}">
                <a16:creationId xmlns:a16="http://schemas.microsoft.com/office/drawing/2014/main" id="{E2DFAE04-645E-4968-6FEA-862346097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9" name="Picture 8" descr="A logo with a triangle and a triangle in the middle&#10;&#10;Description automatically generated with medium confidence">
            <a:extLst>
              <a:ext uri="{FF2B5EF4-FFF2-40B4-BE49-F238E27FC236}">
                <a16:creationId xmlns:a16="http://schemas.microsoft.com/office/drawing/2014/main" id="{C4A3EA32-8DD3-3720-E860-51086263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635" y="2095741"/>
            <a:ext cx="2360483" cy="1052071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8946B4F2-4087-1C59-3196-79D74D79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635" y="3714999"/>
            <a:ext cx="2302499" cy="77598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436EA4-2561-9926-32FE-E16F1176D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3" y="1709066"/>
            <a:ext cx="3517394" cy="47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70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Kotlin Multiplatform Mobile</a:t>
            </a:r>
            <a:endParaRPr dirty="0"/>
          </a:p>
        </p:txBody>
      </p:sp>
      <p:sp>
        <p:nvSpPr>
          <p:cNvPr id="6" name="AutoShape 2" descr="Ktor logo">
            <a:extLst>
              <a:ext uri="{FF2B5EF4-FFF2-40B4-BE49-F238E27FC236}">
                <a16:creationId xmlns:a16="http://schemas.microsoft.com/office/drawing/2014/main" id="{E2DFAE04-645E-4968-6FEA-862346097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923D0C-78F2-E418-6861-707F00DF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48" y="1955220"/>
            <a:ext cx="3872718" cy="64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004596-12D5-B1E6-53DA-6D0CF063ECBE}"/>
              </a:ext>
            </a:extLst>
          </p:cNvPr>
          <p:cNvSpPr txBox="1"/>
          <p:nvPr/>
        </p:nvSpPr>
        <p:spPr>
          <a:xfrm>
            <a:off x="677334" y="2192683"/>
            <a:ext cx="5807872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ru-RU" sz="1800" dirty="0"/>
              <a:t>Необходимые компоненты для разработки:</a:t>
            </a:r>
            <a:endParaRPr lang="en-US" sz="1800" dirty="0"/>
          </a:p>
          <a:p>
            <a:pPr marL="342900" indent="-342900">
              <a:spcAft>
                <a:spcPts val="800"/>
              </a:spcAft>
              <a:buFont typeface="Arial"/>
              <a:buAutoNum type="arabicPeriod"/>
            </a:pPr>
            <a:r>
              <a:rPr lang="en-US" sz="1800" dirty="0"/>
              <a:t>JDK</a:t>
            </a: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en-US" sz="1800" dirty="0"/>
              <a:t>Android Studio - </a:t>
            </a:r>
            <a:r>
              <a:rPr lang="ru-RU" sz="1800" dirty="0"/>
              <a:t>для разработки и запуска на устройствах/эмуляторах</a:t>
            </a: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ru-RU" sz="1800" dirty="0"/>
              <a:t>для исходной настройки окружения </a:t>
            </a:r>
            <a:r>
              <a:rPr lang="en-US" sz="1800" dirty="0"/>
              <a:t>iOS (</a:t>
            </a:r>
            <a:r>
              <a:rPr lang="ru-RU" sz="1800" dirty="0"/>
              <a:t>принятие соглашений и т.д.) и для добавление нативного </a:t>
            </a:r>
            <a:r>
              <a:rPr lang="en-US" sz="1800" dirty="0"/>
              <a:t>iOS-</a:t>
            </a:r>
            <a:r>
              <a:rPr lang="ru-RU" sz="1800" dirty="0"/>
              <a:t>кода</a:t>
            </a:r>
            <a:endParaRPr lang="en-US" sz="1800" dirty="0"/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ru-RU" sz="1800" dirty="0"/>
              <a:t>Плагин </a:t>
            </a:r>
            <a:r>
              <a:rPr lang="en-US" sz="1800" dirty="0"/>
              <a:t>Kotlin Multiplatform Mobile </a:t>
            </a:r>
            <a:r>
              <a:rPr lang="ru-RU" sz="1800" dirty="0"/>
              <a:t>для </a:t>
            </a:r>
            <a:r>
              <a:rPr lang="en-US" sz="1800" dirty="0"/>
              <a:t>Android Studio</a:t>
            </a:r>
            <a:endParaRPr lang="ru-RU" sz="1800" dirty="0"/>
          </a:p>
        </p:txBody>
      </p:sp>
      <p:pic>
        <p:nvPicPr>
          <p:cNvPr id="18" name="Google Shape;931;p130">
            <a:extLst>
              <a:ext uri="{FF2B5EF4-FFF2-40B4-BE49-F238E27FC236}">
                <a16:creationId xmlns:a16="http://schemas.microsoft.com/office/drawing/2014/main" id="{45B651C4-D7BA-49CB-C644-77B831DEC7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00" y="3530991"/>
            <a:ext cx="4586530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32;p130">
            <a:extLst>
              <a:ext uri="{FF2B5EF4-FFF2-40B4-BE49-F238E27FC236}">
                <a16:creationId xmlns:a16="http://schemas.microsoft.com/office/drawing/2014/main" id="{106E8847-DE8F-8043-6CC4-3C5DDD6B61D4}"/>
              </a:ext>
            </a:extLst>
          </p:cNvPr>
          <p:cNvSpPr txBox="1"/>
          <p:nvPr/>
        </p:nvSpPr>
        <p:spPr>
          <a:xfrm>
            <a:off x="8113418" y="5607585"/>
            <a:ext cx="345841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hlinkClick r:id="rId5"/>
              </a:rPr>
              <a:t>https</a:t>
            </a:r>
            <a:r>
              <a:rPr lang="ru-RU" dirty="0">
                <a:hlinkClick r:id="rId5"/>
              </a:rPr>
              <a:t>://</a:t>
            </a:r>
            <a:r>
              <a:rPr lang="ru-RU" dirty="0" err="1">
                <a:hlinkClick r:id="rId5"/>
              </a:rPr>
              <a:t>github.com</a:t>
            </a:r>
            <a:r>
              <a:rPr lang="ru-RU" dirty="0">
                <a:hlinkClick r:id="rId5"/>
              </a:rPr>
              <a:t>/</a:t>
            </a:r>
            <a:r>
              <a:rPr lang="ru-RU" dirty="0" err="1">
                <a:hlinkClick r:id="rId5"/>
              </a:rPr>
              <a:t>Kotlin</a:t>
            </a:r>
            <a:r>
              <a:rPr lang="ru-RU" dirty="0">
                <a:hlinkClick r:id="rId5"/>
              </a:rPr>
              <a:t>/</a:t>
            </a:r>
            <a:r>
              <a:rPr lang="ru-RU" dirty="0" err="1">
                <a:hlinkClick r:id="rId5"/>
              </a:rPr>
              <a:t>kdoctor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30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99;p74">
            <a:extLst>
              <a:ext uri="{FF2B5EF4-FFF2-40B4-BE49-F238E27FC236}">
                <a16:creationId xmlns:a16="http://schemas.microsoft.com/office/drawing/2014/main" id="{339D8547-9101-5A31-E6A3-6D045ADABB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14013" b="15146"/>
          <a:stretch/>
        </p:blipFill>
        <p:spPr>
          <a:xfrm>
            <a:off x="6373091" y="10391"/>
            <a:ext cx="58189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6"/>
          <p:cNvSpPr txBox="1">
            <a:spLocks noGrp="1"/>
          </p:cNvSpPr>
          <p:nvPr>
            <p:ph type="body" idx="1"/>
          </p:nvPr>
        </p:nvSpPr>
        <p:spPr>
          <a:xfrm>
            <a:off x="677333" y="1460942"/>
            <a:ext cx="5584921" cy="5078405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indent="0"/>
            <a:r>
              <a:rPr lang="ru-RU" dirty="0">
                <a:solidFill>
                  <a:schemeClr val="tx1"/>
                </a:solidFill>
              </a:rPr>
              <a:t>Когда используется </a:t>
            </a:r>
            <a:r>
              <a:rPr lang="en-US" dirty="0">
                <a:solidFill>
                  <a:schemeClr val="tx1"/>
                </a:solidFill>
              </a:rPr>
              <a:t>AAB</a:t>
            </a:r>
            <a:r>
              <a:rPr lang="ru-RU" dirty="0">
                <a:solidFill>
                  <a:schemeClr val="tx1"/>
                </a:solidFill>
              </a:rPr>
              <a:t>, подпись приложения откладывается до сборки конкретного </a:t>
            </a:r>
            <a:r>
              <a:rPr lang="en-US" dirty="0">
                <a:solidFill>
                  <a:schemeClr val="tx1"/>
                </a:solidFill>
              </a:rPr>
              <a:t>APK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Play App Signing </a:t>
            </a:r>
            <a:r>
              <a:rPr lang="ru-RU" dirty="0">
                <a:solidFill>
                  <a:schemeClr val="tx1"/>
                </a:solidFill>
              </a:rPr>
              <a:t>использует два ключа: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ru-RU" dirty="0">
                <a:solidFill>
                  <a:schemeClr val="tx1"/>
                </a:solidFill>
              </a:rPr>
              <a:t>ключ загрузки (</a:t>
            </a:r>
            <a:r>
              <a:rPr lang="en-US" dirty="0">
                <a:solidFill>
                  <a:schemeClr val="accent3"/>
                </a:solidFill>
              </a:rPr>
              <a:t>upload key</a:t>
            </a:r>
            <a:r>
              <a:rPr lang="ru-RU" dirty="0">
                <a:solidFill>
                  <a:schemeClr val="tx1"/>
                </a:solidFill>
              </a:rPr>
              <a:t>)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ru-RU" dirty="0">
                <a:solidFill>
                  <a:schemeClr val="tx1"/>
                </a:solidFill>
              </a:rPr>
              <a:t>ключ подписи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accent3"/>
                </a:solidFill>
              </a:rPr>
              <a:t>signing key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Ключ загрузки создаёт разработчик. Он используется, чтобы загрузить приложение в </a:t>
            </a:r>
            <a:r>
              <a:rPr lang="en-US" dirty="0">
                <a:solidFill>
                  <a:schemeClr val="tx1"/>
                </a:solidFill>
              </a:rPr>
              <a:t>Google Play.</a:t>
            </a:r>
            <a:r>
              <a:rPr lang="ru-RU" dirty="0">
                <a:solidFill>
                  <a:schemeClr val="tx1"/>
                </a:solidFill>
              </a:rPr>
              <a:t> Этот ключ можно заменить без потери возможности обновления приложения.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Создание и использование ключа подписи можно отдать под полное управление </a:t>
            </a:r>
            <a:r>
              <a:rPr lang="en-US" dirty="0">
                <a:solidFill>
                  <a:schemeClr val="tx1"/>
                </a:solidFill>
              </a:rPr>
              <a:t>Google Play: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6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не нужно тратить силы и время на создание, а главное - на хранение ключа подписи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3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не получится обновиться сборкой из другого маркета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Можно использовать один ключ и для загрузки, и для подписи.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Play App Signing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4181D0-19A9-901A-3723-0DADC0989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91" y="1336250"/>
            <a:ext cx="5019481" cy="11078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A0C69D7-3CE3-6FD8-E3A7-6AFF0BB81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8"/>
          <a:stretch/>
        </p:blipFill>
        <p:spPr bwMode="auto">
          <a:xfrm>
            <a:off x="7561050" y="2946082"/>
            <a:ext cx="3467167" cy="328485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60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Плагин </a:t>
            </a:r>
            <a:r>
              <a:rPr lang="en-US" dirty="0"/>
              <a:t>Kotlin Multiplatform Mobile</a:t>
            </a:r>
            <a:endParaRPr dirty="0"/>
          </a:p>
        </p:txBody>
      </p:sp>
      <p:sp>
        <p:nvSpPr>
          <p:cNvPr id="6" name="AutoShape 2" descr="Ktor logo">
            <a:extLst>
              <a:ext uri="{FF2B5EF4-FFF2-40B4-BE49-F238E27FC236}">
                <a16:creationId xmlns:a16="http://schemas.microsoft.com/office/drawing/2014/main" id="{E2DFAE04-645E-4968-6FEA-862346097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F45D1-E103-23F4-B793-9782D1C9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2237472"/>
            <a:ext cx="4099021" cy="4427537"/>
          </a:xfrm>
        </p:spPr>
        <p:txBody>
          <a:bodyPr/>
          <a:lstStyle/>
          <a:p>
            <a:pPr marL="12700" indent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Плагин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Kotlin Multiplatform Mobile:</a:t>
            </a:r>
          </a:p>
          <a:p>
            <a:pPr marL="12700" indent="0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добавляет </a:t>
            </a:r>
            <a:r>
              <a:rPr lang="ru-RU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визард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для создания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KMM-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проектов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позволяет отлаживать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iOS-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приложения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en-GB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AA59A96-0304-7C09-88A9-F0FDFD5A4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74"/>
          <a:stretch/>
        </p:blipFill>
        <p:spPr>
          <a:xfrm>
            <a:off x="677335" y="4138571"/>
            <a:ext cx="4099020" cy="1470224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ABB650-44FD-F516-B95A-1C442FBC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870" y="1924747"/>
            <a:ext cx="6501705" cy="38075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1604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Полезные инструменты</a:t>
            </a:r>
            <a:endParaRPr dirty="0"/>
          </a:p>
        </p:txBody>
      </p:sp>
      <p:sp>
        <p:nvSpPr>
          <p:cNvPr id="6" name="AutoShape 2" descr="Ktor logo">
            <a:extLst>
              <a:ext uri="{FF2B5EF4-FFF2-40B4-BE49-F238E27FC236}">
                <a16:creationId xmlns:a16="http://schemas.microsoft.com/office/drawing/2014/main" id="{E2DFAE04-645E-4968-6FEA-862346097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C64B8FF-AAEC-F3D8-F8AC-E2CE5BF9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83" y="1665230"/>
            <a:ext cx="2764457" cy="4427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oogle Shape;923;p129">
            <a:extLst>
              <a:ext uri="{FF2B5EF4-FFF2-40B4-BE49-F238E27FC236}">
                <a16:creationId xmlns:a16="http://schemas.microsoft.com/office/drawing/2014/main" id="{AF1858D6-FE33-72CC-0608-45BF22EAA4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882" y="1763784"/>
            <a:ext cx="3496247" cy="38453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56694D-7FE5-30B6-14AB-2DC36BC65824}"/>
              </a:ext>
            </a:extLst>
          </p:cNvPr>
          <p:cNvSpPr txBox="1"/>
          <p:nvPr/>
        </p:nvSpPr>
        <p:spPr>
          <a:xfrm>
            <a:off x="5943600" y="567755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terrakok.github.io</a:t>
            </a:r>
            <a:r>
              <a:rPr lang="en-GB" dirty="0">
                <a:hlinkClick r:id="rId5"/>
              </a:rPr>
              <a:t>/Compose-Multiplatform-Wizard</a:t>
            </a:r>
            <a:r>
              <a:rPr lang="en-GB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AC7F7-3C88-536C-FD7A-BE761A8705E8}"/>
              </a:ext>
            </a:extLst>
          </p:cNvPr>
          <p:cNvSpPr txBox="1"/>
          <p:nvPr/>
        </p:nvSpPr>
        <p:spPr>
          <a:xfrm>
            <a:off x="2640889" y="60927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hlinkClick r:id="rId6"/>
              </a:rPr>
              <a:t>https://kmp.jetbrains.com/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51882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983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199;p74">
            <a:extLst>
              <a:ext uri="{FF2B5EF4-FFF2-40B4-BE49-F238E27FC236}">
                <a16:creationId xmlns:a16="http://schemas.microsoft.com/office/drawing/2014/main" id="{D891211B-9192-BBA1-CE25-B5B8E3A6B8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21509" b="15146"/>
          <a:stretch/>
        </p:blipFill>
        <p:spPr>
          <a:xfrm>
            <a:off x="5888183" y="0"/>
            <a:ext cx="63038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Магазины приложений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635" y="1738313"/>
            <a:ext cx="5304365" cy="4427537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От компаний:</a:t>
            </a:r>
            <a:endParaRPr lang="en-US" sz="1800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+mj-lt"/>
              </a:rPr>
              <a:t>RuStore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от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VK</a:t>
            </a:r>
            <a:endParaRPr lang="ru-RU" sz="1800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tx1"/>
                </a:solidFill>
                <a:effectLst/>
                <a:latin typeface="+mj-lt"/>
              </a:rPr>
              <a:t>Amazon Appstore</a:t>
            </a:r>
            <a:endParaRPr lang="ru-RU" sz="1800" b="0" i="0" dirty="0">
              <a:solidFill>
                <a:schemeClr val="tx1"/>
              </a:solidFill>
              <a:effectLst/>
              <a:latin typeface="+mj-lt"/>
              <a:sym typeface="Wingdings" pitchFamily="2" charset="2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  <a:latin typeface="+mj-lt"/>
              </a:rPr>
              <a:t>От вендоров: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Huawei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AppGallery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Samsung Galaxy Store</a:t>
            </a: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Xiaomi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GetApps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Vivo V-Appstore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  <a:latin typeface="+mj-lt"/>
              </a:rPr>
              <a:t>От сообщества:</a:t>
            </a: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chemeClr val="tx1"/>
                </a:solidFill>
                <a:latin typeface="+mj-lt"/>
              </a:rPr>
              <a:t>Aptoide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57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RU" sz="1800" dirty="0">
                <a:solidFill>
                  <a:schemeClr val="tx1"/>
                </a:solidFill>
                <a:latin typeface="+mj-lt"/>
              </a:rPr>
              <a:t>F-Droid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RU" sz="1800" dirty="0">
                <a:solidFill>
                  <a:schemeClr val="tx1"/>
                </a:solidFill>
                <a:latin typeface="+mj-lt"/>
              </a:rPr>
              <a:t>…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4481C1-B0C5-5562-4AA7-A2ACF6AF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313" y="2219133"/>
            <a:ext cx="5170034" cy="24197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722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Магазины приложений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3" y="1556520"/>
            <a:ext cx="6208375" cy="4427537"/>
          </a:xfrm>
        </p:spPr>
        <p:txBody>
          <a:bodyPr anchor="ctr">
            <a:normAutofit/>
          </a:bodyPr>
          <a:lstStyle/>
          <a:p>
            <a:pPr marL="12700" indent="0"/>
            <a:r>
              <a:rPr lang="ru-RU" sz="1800" dirty="0"/>
              <a:t>Большая часть маркетов работает с </a:t>
            </a:r>
            <a:r>
              <a:rPr lang="en-US" sz="1800" dirty="0"/>
              <a:t>APK. </a:t>
            </a:r>
            <a:r>
              <a:rPr lang="ru-RU" sz="1800" dirty="0"/>
              <a:t>Некоторые поддерживают </a:t>
            </a:r>
            <a:r>
              <a:rPr lang="en-US" sz="1800" dirty="0"/>
              <a:t>AAB, </a:t>
            </a:r>
            <a:r>
              <a:rPr lang="ru-RU" sz="1800" dirty="0"/>
              <a:t>некоторые вводят свои форматы.</a:t>
            </a:r>
            <a:endParaRPr lang="en-US" sz="1800" dirty="0"/>
          </a:p>
          <a:p>
            <a:pPr marL="12700" indent="0"/>
            <a:r>
              <a:rPr lang="ru-RU" sz="1800" dirty="0"/>
              <a:t>Чтобы сохранялась совместимость между приложениями, установленными через разные магазины, приложения должны быть подписаны </a:t>
            </a:r>
            <a:r>
              <a:rPr lang="ru-RU" sz="1800" dirty="0">
                <a:solidFill>
                  <a:schemeClr val="accent3"/>
                </a:solidFill>
              </a:rPr>
              <a:t>одной подписью</a:t>
            </a:r>
            <a:r>
              <a:rPr lang="ru-RU" sz="1800" dirty="0"/>
              <a:t>.</a:t>
            </a:r>
          </a:p>
          <a:p>
            <a:pPr marL="12700" indent="0"/>
            <a:endParaRPr lang="ru-RU" sz="1800" dirty="0"/>
          </a:p>
          <a:p>
            <a:pPr marL="12700" indent="0"/>
            <a:endParaRPr lang="en-RU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0B872E-7739-3D07-2825-E1C557E7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418" y="601148"/>
            <a:ext cx="4037372" cy="24926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64D721-E76A-6913-A33D-48756D62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418" y="3433235"/>
            <a:ext cx="4037372" cy="29116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015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418653" y="712844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Согласие на использование данных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079C-ECBE-6E17-365A-AECDC656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53" y="1482436"/>
            <a:ext cx="7810947" cy="4695585"/>
          </a:xfrm>
        </p:spPr>
        <p:txBody>
          <a:bodyPr anchor="ctr">
            <a:normAutofit/>
          </a:bodyPr>
          <a:lstStyle/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Data Protection Regulation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GDPR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2738" indent="0"/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Нужно получить согласие от пользователя на обработку его персональных данных (имя, адрес, данные о личной жизни, финансах, здоровье и т.д.).</a:t>
            </a:r>
          </a:p>
          <a:p>
            <a:pPr marL="312738" indent="0"/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Если пользователь не дал согласие на использование персональных данных, нужно, например, в рекламных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SDK </a:t>
            </a:r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отключать персонализацию.</a:t>
            </a:r>
          </a:p>
          <a:p>
            <a:pPr marL="312738" indent="0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California Consumer Privacy Act (</a:t>
            </a:r>
            <a:r>
              <a:rPr lang="en-GB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CCPA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для жителей Калифорнии.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Children's Online Privacy Protection Act (</a:t>
            </a:r>
            <a:r>
              <a:rPr lang="en-GB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COPPA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действует на сервисы для детей до 13 лет</a:t>
            </a:r>
          </a:p>
          <a:p>
            <a:pPr marL="12700" indent="0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подключить библиотеку, которая предоставляет диалог согласия (например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TrackerControl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/auto-app-consent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indent="0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CM Phone  sm">
            <a:extLst>
              <a:ext uri="{FF2B5EF4-FFF2-40B4-BE49-F238E27FC236}">
                <a16:creationId xmlns:a16="http://schemas.microsoft.com/office/drawing/2014/main" id="{B1579AAA-B6A1-AF28-405B-5BA444E70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02" y="1336250"/>
            <a:ext cx="2909345" cy="45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95573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52690</TotalTime>
  <Words>3270</Words>
  <Application>Microsoft Macintosh PowerPoint</Application>
  <PresentationFormat>Widescreen</PresentationFormat>
  <Paragraphs>486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JetBrains Sans</vt:lpstr>
      <vt:lpstr>Calibri</vt:lpstr>
      <vt:lpstr>Play</vt:lpstr>
      <vt:lpstr>Google Sans Text</vt:lpstr>
      <vt:lpstr>Arial</vt:lpstr>
      <vt:lpstr>Consolas</vt:lpstr>
      <vt:lpstr>System Font Regular</vt:lpstr>
      <vt:lpstr>VK New Color</vt:lpstr>
      <vt:lpstr>Missing Parts</vt:lpstr>
      <vt:lpstr>Подпись и публикация приложения.  Магазины приложений </vt:lpstr>
      <vt:lpstr>Подпись приложения</vt:lpstr>
      <vt:lpstr>Виды ключей</vt:lpstr>
      <vt:lpstr>Конфигурация</vt:lpstr>
      <vt:lpstr>Google Play App Signing</vt:lpstr>
      <vt:lpstr>Магазины приложений</vt:lpstr>
      <vt:lpstr>Магазины приложений</vt:lpstr>
      <vt:lpstr>Согласие на использование данных</vt:lpstr>
      <vt:lpstr>Работа с памятью в Android.  Утечки памяти</vt:lpstr>
      <vt:lpstr>Память Java-процесса</vt:lpstr>
      <vt:lpstr>Мусор</vt:lpstr>
      <vt:lpstr>Сборка мусора</vt:lpstr>
      <vt:lpstr>Поколения</vt:lpstr>
      <vt:lpstr>Сборщики</vt:lpstr>
      <vt:lpstr>GC в Android</vt:lpstr>
      <vt:lpstr>Виды ссылок</vt:lpstr>
      <vt:lpstr>Утечка</vt:lpstr>
      <vt:lpstr>Как искать причину: Memory Profiler</vt:lpstr>
      <vt:lpstr>Как искать причину: LeakCanary</vt:lpstr>
      <vt:lpstr>Как исправлять утечку</vt:lpstr>
      <vt:lpstr>Работа с native-кодом: NDK, JNI</vt:lpstr>
      <vt:lpstr>Android NDK</vt:lpstr>
      <vt:lpstr>Зачем?</vt:lpstr>
      <vt:lpstr>Проблемы</vt:lpstr>
      <vt:lpstr>Разработка нативной библиотеки</vt:lpstr>
      <vt:lpstr>Добавление в проект</vt:lpstr>
      <vt:lpstr>CMakeLists.txt</vt:lpstr>
      <vt:lpstr>Код</vt:lpstr>
      <vt:lpstr>JNIEnv</vt:lpstr>
      <vt:lpstr>Типы данных</vt:lpstr>
      <vt:lpstr>Работа с объектами</vt:lpstr>
      <vt:lpstr>Локальные и глобальные ссылки</vt:lpstr>
      <vt:lpstr>Потоки</vt:lpstr>
      <vt:lpstr>Нативная функция</vt:lpstr>
      <vt:lpstr>Советы   </vt:lpstr>
      <vt:lpstr>Ссылки   </vt:lpstr>
      <vt:lpstr>Android WebView</vt:lpstr>
      <vt:lpstr>WebView</vt:lpstr>
      <vt:lpstr>Подключение</vt:lpstr>
      <vt:lpstr>Взаимодействие Android -&gt; WebView</vt:lpstr>
      <vt:lpstr>Взаимодействие  WebView -&gt; Android</vt:lpstr>
      <vt:lpstr>Вспомогательные объекты</vt:lpstr>
      <vt:lpstr>Кроссплатформенная разработка</vt:lpstr>
      <vt:lpstr>Кроссплатформенная разработка</vt:lpstr>
      <vt:lpstr>Фреймворки</vt:lpstr>
      <vt:lpstr>Web-гибридные приложения </vt:lpstr>
      <vt:lpstr>.NET MAUI﻿ / Xamarin</vt:lpstr>
      <vt:lpstr>React Native</vt:lpstr>
      <vt:lpstr>Flutter</vt:lpstr>
      <vt:lpstr>Отрисовка во Flutter</vt:lpstr>
      <vt:lpstr>Kotlin Compiler</vt:lpstr>
      <vt:lpstr>Kotlin Multiplatform</vt:lpstr>
      <vt:lpstr>Targets</vt:lpstr>
      <vt:lpstr>expect / actual</vt:lpstr>
      <vt:lpstr>Memory Management</vt:lpstr>
      <vt:lpstr>Compose Multiplatform</vt:lpstr>
      <vt:lpstr>Библиотеки</vt:lpstr>
      <vt:lpstr>Kotlin Multiplatform Mobile</vt:lpstr>
      <vt:lpstr>Плагин Kotlin Multiplatform Mobile</vt:lpstr>
      <vt:lpstr>Полезные инструменты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 Crash course</dc:title>
  <cp:lastModifiedBy>Pavel Galanin</cp:lastModifiedBy>
  <cp:revision>9</cp:revision>
  <dcterms:modified xsi:type="dcterms:W3CDTF">2024-05-07T18:43:59Z</dcterms:modified>
</cp:coreProperties>
</file>